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24" r:id="rId2"/>
    <p:sldId id="319" r:id="rId3"/>
    <p:sldId id="484" r:id="rId4"/>
    <p:sldId id="493" r:id="rId5"/>
    <p:sldId id="495" r:id="rId6"/>
    <p:sldId id="496" r:id="rId7"/>
    <p:sldId id="497" r:id="rId8"/>
    <p:sldId id="499" r:id="rId9"/>
    <p:sldId id="498" r:id="rId10"/>
    <p:sldId id="492" r:id="rId11"/>
    <p:sldId id="500" r:id="rId12"/>
    <p:sldId id="490" r:id="rId13"/>
    <p:sldId id="491" r:id="rId14"/>
    <p:sldId id="501" r:id="rId15"/>
    <p:sldId id="502" r:id="rId16"/>
    <p:sldId id="503" r:id="rId17"/>
    <p:sldId id="504" r:id="rId18"/>
    <p:sldId id="505" r:id="rId19"/>
    <p:sldId id="506" r:id="rId20"/>
    <p:sldId id="445" r:id="rId21"/>
    <p:sldId id="509" r:id="rId22"/>
    <p:sldId id="510" r:id="rId23"/>
    <p:sldId id="508" r:id="rId24"/>
    <p:sldId id="507" r:id="rId25"/>
    <p:sldId id="486" r:id="rId26"/>
    <p:sldId id="487" r:id="rId27"/>
    <p:sldId id="489" r:id="rId28"/>
    <p:sldId id="488" r:id="rId29"/>
    <p:sldId id="41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0066FF"/>
    <a:srgbClr val="969696"/>
    <a:srgbClr val="FF0000"/>
    <a:srgbClr val="FFFFFF"/>
    <a:srgbClr val="D9D9D9"/>
    <a:srgbClr val="385D8A"/>
    <a:srgbClr val="A6A6A6"/>
    <a:srgbClr val="3D40C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9" autoAdjust="0"/>
    <p:restoredTop sz="94660"/>
  </p:normalViewPr>
  <p:slideViewPr>
    <p:cSldViewPr>
      <p:cViewPr>
        <p:scale>
          <a:sx n="66" d="100"/>
          <a:sy n="66" d="100"/>
        </p:scale>
        <p:origin x="-729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AA565-E39D-4D55-9E1D-9A127CB0391F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31FD-25D5-435C-88A1-E15968FAA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51BCC9-6044-4205-A4BC-7B52ABC482F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31426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143000" y="685800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142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0" tIns="45715" rIns="91430" bIns="45715"/>
          <a:lstStyle/>
          <a:p>
            <a:r>
              <a:rPr lang="en-US" altLang="en-US" sz="2400">
                <a:latin typeface="Arial" pitchFamily="34" charset="0"/>
              </a:rPr>
              <a:t>E</a:t>
            </a:r>
            <a:r>
              <a:rPr lang="en-US" altLang="en-US" sz="2400" baseline="-25000">
                <a:latin typeface="Arial" pitchFamily="34" charset="0"/>
              </a:rPr>
              <a:t>D</a:t>
            </a:r>
            <a:r>
              <a:rPr lang="en-US" altLang="en-US" sz="2400">
                <a:latin typeface="Arial" pitchFamily="34" charset="0"/>
              </a:rPr>
              <a:t>f(</a:t>
            </a:r>
            <a:r>
              <a:rPr lang="en-US" altLang="en-US" sz="2400" b="1">
                <a:latin typeface="Arial" pitchFamily="34" charset="0"/>
              </a:rPr>
              <a:t>x</a:t>
            </a:r>
            <a:r>
              <a:rPr lang="en-US" altLang="en-US" sz="2400">
                <a:latin typeface="Arial" pitchFamily="34" charset="0"/>
              </a:rPr>
              <a:t>,</a:t>
            </a:r>
            <a:r>
              <a:rPr lang="en-US" altLang="en-US" sz="2400">
                <a:solidFill>
                  <a:srgbClr val="008000"/>
                </a:solidFill>
                <a:latin typeface="Arial" pitchFamily="34" charset="0"/>
              </a:rPr>
              <a:t>D</a:t>
            </a:r>
            <a:r>
              <a:rPr lang="en-US" altLang="en-US" sz="2400">
                <a:latin typeface="Arial" pitchFamily="34" charset="0"/>
              </a:rPr>
              <a:t>) is the aggregated learning machine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DA5DC-39F3-4B8D-98F1-6D069D079FD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04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MAP=maximum a posteriori</a:t>
            </a:r>
          </a:p>
          <a:p>
            <a:r>
              <a:rPr lang="en-US" altLang="en-US"/>
              <a:t>RRM=regularized risk minimization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DA5DC-39F3-4B8D-98F1-6D069D079FD9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04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MAP=maximum a posteriori</a:t>
            </a:r>
          </a:p>
          <a:p>
            <a:r>
              <a:rPr lang="en-US" altLang="en-US"/>
              <a:t>RRM=regularized risk minimization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BDA5DC-39F3-4B8D-98F1-6D069D079FD9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04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MAP=maximum a posteriori</a:t>
            </a:r>
          </a:p>
          <a:p>
            <a:r>
              <a:rPr lang="en-US" altLang="en-US"/>
              <a:t>RRM=regularized risk minimization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31FD-25D5-435C-88A1-E15968FAAC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54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31FD-25D5-435C-88A1-E15968FAAC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67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79C4FA-DEA0-47BF-A43B-8DF3DE2F3353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83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36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20" tIns="45710" rIns="91420" bIns="45710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365C-5872-4A32-B9BD-5D304930C50E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934-DAB9-4D1E-B24E-BA5560E7C21E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A2F2-2F60-4C7F-A94E-46907D337253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AEC3-A504-46A8-A127-D2C2BB7AF2B2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1708-D52C-4F64-9B62-390559229A70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F493-FC85-4572-9B79-860AFA600F6F}" type="datetime1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0276C-FD99-4F5D-B2F4-902E25269E52}" type="datetime1">
              <a:rPr lang="en-US" smtClean="0"/>
              <a:t>10/5/2015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5895-9F09-4756-AA93-F7488E7FAC6F}" type="datetime1">
              <a:rPr lang="en-US" smtClean="0"/>
              <a:t>10/5/2015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897C-CF89-430F-9CE0-175C8B149D45}" type="datetime1">
              <a:rPr lang="en-US" smtClean="0"/>
              <a:t>10/5/2015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D75E-834E-4C38-8765-F85C4AD7D4C8}" type="datetime1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EE8-56CE-4B58-9F9F-B1A8AB030ED0}" type="datetime1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C711-5C50-4477-BA0F-AD38D3BDFF9B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 - CS189</a:t>
            </a:r>
            <a:br>
              <a:rPr lang="en-US" dirty="0" smtClean="0"/>
            </a:br>
            <a:r>
              <a:rPr lang="en-US" dirty="0" smtClean="0"/>
              <a:t>Introduction to Machine Learning</a:t>
            </a:r>
            <a:br>
              <a:rPr lang="en-US" dirty="0" smtClean="0"/>
            </a:br>
            <a:r>
              <a:rPr lang="en-US" dirty="0" smtClean="0"/>
              <a:t>Fall 2015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Lecture </a:t>
            </a:r>
            <a:r>
              <a:rPr lang="en-US" dirty="0" smtClean="0">
                <a:solidFill>
                  <a:srgbClr val="C00000"/>
                </a:solidFill>
              </a:rPr>
              <a:t>15: Gaussian Processes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Isabelle </a:t>
            </a:r>
            <a:r>
              <a:rPr lang="en-US" dirty="0" err="1" smtClean="0"/>
              <a:t>Guyon</a:t>
            </a:r>
            <a:endParaRPr lang="en-US" dirty="0" smtClean="0"/>
          </a:p>
          <a:p>
            <a:r>
              <a:rPr lang="en-US" dirty="0" err="1" smtClean="0"/>
              <a:t>ChaLearn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</a:t>
            </a:fld>
            <a:endParaRPr lang="en-US"/>
          </a:p>
        </p:txBody>
      </p:sp>
      <p:sp>
        <p:nvSpPr>
          <p:cNvPr id="6" name="Right Triangle 5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9095158">
            <a:off x="-5853" y="599965"/>
            <a:ext cx="1865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lecture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724400"/>
            <a:ext cx="990280" cy="71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5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to “</a:t>
            </a:r>
            <a:r>
              <a:rPr lang="en-US" sz="4000" dirty="0" err="1" smtClean="0"/>
              <a:t>kernelize</a:t>
            </a:r>
            <a:r>
              <a:rPr lang="en-US" sz="4000" dirty="0" smtClean="0"/>
              <a:t>” PCA and LDA?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6800" y="5029200"/>
            <a:ext cx="2062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www.intechopen.com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4873" y="5562600"/>
            <a:ext cx="59486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Apply whitening in both case </a:t>
            </a:r>
            <a:r>
              <a:rPr lang="en-US" sz="2000" dirty="0" smtClean="0"/>
              <a:t>to get </a:t>
            </a:r>
            <a:r>
              <a:rPr lang="en-US" altLang="en-US" sz="2000" dirty="0" smtClean="0">
                <a:latin typeface="Symbol" panose="05050102010706020507" pitchFamily="18" charset="2"/>
              </a:rPr>
              <a:t>X</a:t>
            </a:r>
            <a:r>
              <a:rPr lang="en-US" altLang="en-US" sz="2000" dirty="0" smtClean="0"/>
              <a:t>  </a:t>
            </a:r>
            <a:r>
              <a:rPr lang="en-US" altLang="en-US" sz="2000" dirty="0"/>
              <a:t>= </a:t>
            </a:r>
            <a:r>
              <a:rPr lang="en-US" sz="2000" dirty="0"/>
              <a:t>X</a:t>
            </a:r>
            <a:r>
              <a:rPr lang="en-US" sz="2000" dirty="0">
                <a:latin typeface="Symbol" panose="05050102010706020507" pitchFamily="18" charset="2"/>
              </a:rPr>
              <a:t>  </a:t>
            </a:r>
            <a:r>
              <a:rPr lang="en-US" sz="2000" dirty="0" smtClean="0">
                <a:latin typeface="Symbol" panose="05050102010706020507" pitchFamily="18" charset="2"/>
              </a:rPr>
              <a:t>S</a:t>
            </a:r>
            <a:r>
              <a:rPr lang="en-US" sz="2000" baseline="30000" dirty="0" smtClean="0"/>
              <a:t>-1/2</a:t>
            </a:r>
            <a:endParaRPr lang="en-US" sz="2000" b="1" baseline="30000" dirty="0"/>
          </a:p>
          <a:p>
            <a:r>
              <a:rPr lang="en-US" sz="2000" dirty="0" smtClean="0"/>
              <a:t>PCA: </a:t>
            </a:r>
            <a:r>
              <a:rPr lang="en-US" sz="2000" dirty="0" smtClean="0">
                <a:latin typeface="Symbol" panose="05050102010706020507" pitchFamily="18" charset="2"/>
              </a:rPr>
              <a:t>S </a:t>
            </a:r>
            <a:r>
              <a:rPr lang="en-US" sz="2000" dirty="0" smtClean="0"/>
              <a:t>is the TOTAL covariance matrix.</a:t>
            </a:r>
          </a:p>
          <a:p>
            <a:r>
              <a:rPr lang="en-US" sz="2000" dirty="0" smtClean="0"/>
              <a:t>LDA</a:t>
            </a:r>
            <a:r>
              <a:rPr lang="en-US" sz="2000" dirty="0"/>
              <a:t>: </a:t>
            </a:r>
            <a:r>
              <a:rPr lang="en-US" sz="2000" dirty="0">
                <a:latin typeface="Symbol" panose="05050102010706020507" pitchFamily="18" charset="2"/>
              </a:rPr>
              <a:t>S </a:t>
            </a:r>
            <a:r>
              <a:rPr lang="en-US" sz="2000" dirty="0"/>
              <a:t>is the </a:t>
            </a:r>
            <a:r>
              <a:rPr lang="en-US" sz="2000" dirty="0" smtClean="0"/>
              <a:t>POOLED WITHIN CLASS </a:t>
            </a:r>
            <a:r>
              <a:rPr lang="en-US" sz="2000" dirty="0"/>
              <a:t>covariance matrix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sp>
        <p:nvSpPr>
          <p:cNvPr id="7" name="Oval 6"/>
          <p:cNvSpPr/>
          <p:nvPr/>
        </p:nvSpPr>
        <p:spPr>
          <a:xfrm rot="19622099">
            <a:off x="2208913" y="2592974"/>
            <a:ext cx="4800600" cy="1200150"/>
          </a:xfrm>
          <a:prstGeom prst="ellipse">
            <a:avLst/>
          </a:prstGeom>
          <a:solidFill>
            <a:srgbClr val="A6A6A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8572933">
            <a:off x="3429691" y="2883570"/>
            <a:ext cx="3262936" cy="730064"/>
          </a:xfrm>
          <a:prstGeom prst="ellipse">
            <a:avLst/>
          </a:prstGeom>
          <a:solidFill>
            <a:srgbClr val="0066FF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8572933">
            <a:off x="2596292" y="2649392"/>
            <a:ext cx="3262936" cy="730064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1143000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80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457200" y="3581400"/>
            <a:ext cx="8171688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79312"/>
            <a:ext cx="1126357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 flipV="1">
            <a:off x="7100" y="0"/>
            <a:ext cx="9136900" cy="4419600"/>
          </a:xfrm>
          <a:prstGeom prst="rect">
            <a:avLst/>
          </a:prstGeom>
          <a:solidFill>
            <a:srgbClr val="B3A2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810000" y="5257800"/>
            <a:ext cx="11430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85800" y="6172200"/>
            <a:ext cx="26670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30000" dirty="0"/>
              <a:t>-1 </a:t>
            </a:r>
            <a:r>
              <a:rPr lang="en-US" dirty="0" smtClean="0"/>
              <a:t>for BIG data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5800" y="1395631"/>
            <a:ext cx="9753600" cy="591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Singular value decomposition:</a:t>
            </a:r>
          </a:p>
          <a:p>
            <a:r>
              <a:rPr lang="en-US" sz="2800" dirty="0" smtClean="0"/>
              <a:t>X=VSU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, </a:t>
            </a:r>
            <a:r>
              <a:rPr lang="en-US" sz="2800" dirty="0"/>
              <a:t>with </a:t>
            </a:r>
            <a:r>
              <a:rPr lang="en-US" sz="2800" dirty="0" smtClean="0"/>
              <a:t>U</a:t>
            </a:r>
            <a:r>
              <a:rPr lang="en-US" sz="2800" baseline="30000" dirty="0"/>
              <a:t>T</a:t>
            </a:r>
            <a:r>
              <a:rPr lang="en-US" sz="2800" dirty="0" smtClean="0"/>
              <a:t>U=1 </a:t>
            </a:r>
            <a:r>
              <a:rPr lang="en-US" sz="2800" dirty="0"/>
              <a:t>and </a:t>
            </a:r>
            <a:r>
              <a:rPr lang="en-US" sz="2800" dirty="0" smtClean="0"/>
              <a:t>V</a:t>
            </a:r>
            <a:r>
              <a:rPr lang="en-US" sz="2800" baseline="30000" dirty="0"/>
              <a:t>T</a:t>
            </a:r>
            <a:r>
              <a:rPr lang="en-US" sz="2800" dirty="0" smtClean="0"/>
              <a:t>V=1 </a:t>
            </a:r>
          </a:p>
          <a:p>
            <a:r>
              <a:rPr lang="en-US" sz="2800" dirty="0" smtClean="0"/>
              <a:t>S diagonal dim(r, r): singular </a:t>
            </a:r>
            <a:r>
              <a:rPr lang="en-US" sz="2800" dirty="0"/>
              <a:t>values, r </a:t>
            </a:r>
            <a:r>
              <a:rPr lang="en-US" sz="2800" dirty="0" smtClean="0"/>
              <a:t>= rank(X)≤min(</a:t>
            </a:r>
            <a:r>
              <a:rPr lang="en-US" sz="2800" dirty="0" err="1" smtClean="0"/>
              <a:t>d,N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X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X=US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U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dirty="0" smtClean="0"/>
              <a:t>XX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=VS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V</a:t>
            </a:r>
            <a:r>
              <a:rPr lang="en-US" sz="2800" baseline="30000" dirty="0" smtClean="0"/>
              <a:t>T      </a:t>
            </a:r>
            <a:r>
              <a:rPr lang="en-US" sz="2800" dirty="0" smtClean="0">
                <a:solidFill>
                  <a:srgbClr val="FF0000"/>
                </a:solidFill>
              </a:rPr>
              <a:t>dim(U)=(d, r)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dim(V)=(N, r)</a:t>
            </a:r>
            <a:endParaRPr lang="en-US" sz="2800" baseline="300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ym typeface="Symbol"/>
              </a:rPr>
              <a:t>cheap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/>
              <a:t>XU, </a:t>
            </a:r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30000" dirty="0" smtClean="0"/>
              <a:t>1/2 </a:t>
            </a:r>
            <a:r>
              <a:rPr lang="en-US" sz="2800" dirty="0"/>
              <a:t>=</a:t>
            </a:r>
            <a:r>
              <a:rPr lang="en-US" sz="2800" baseline="30000" dirty="0"/>
              <a:t> </a:t>
            </a:r>
            <a:r>
              <a:rPr lang="en-US" sz="2800" dirty="0" smtClean="0"/>
              <a:t>USU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, </a:t>
            </a:r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30000" dirty="0" smtClean="0"/>
              <a:t>-1 </a:t>
            </a:r>
            <a:r>
              <a:rPr lang="en-US" sz="2800" dirty="0"/>
              <a:t>=</a:t>
            </a:r>
            <a:r>
              <a:rPr lang="en-US" sz="2800" baseline="30000" dirty="0"/>
              <a:t> </a:t>
            </a:r>
            <a:r>
              <a:rPr lang="en-US" sz="2800" dirty="0" smtClean="0"/>
              <a:t>US</a:t>
            </a:r>
            <a:r>
              <a:rPr lang="en-US" sz="2800" baseline="30000" dirty="0" smtClean="0"/>
              <a:t>-2</a:t>
            </a:r>
            <a:r>
              <a:rPr lang="en-US" sz="2800" dirty="0" smtClean="0"/>
              <a:t>U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, etc.</a:t>
            </a:r>
          </a:p>
          <a:p>
            <a:r>
              <a:rPr lang="en-US" sz="2800" dirty="0" smtClean="0"/>
              <a:t>r is small + keep only largest singular values.</a:t>
            </a:r>
          </a:p>
          <a:p>
            <a:r>
              <a:rPr lang="en-US" sz="2800" b="1" dirty="0" smtClean="0"/>
              <a:t>Kernel trick:</a:t>
            </a:r>
          </a:p>
          <a:p>
            <a:r>
              <a:rPr lang="en-US" sz="2800" dirty="0" smtClean="0"/>
              <a:t>d&gt;&gt;N </a:t>
            </a:r>
            <a:r>
              <a:rPr lang="en-US" sz="2800" dirty="0" smtClean="0">
                <a:sym typeface="Symbol"/>
              </a:rPr>
              <a:t> </a:t>
            </a:r>
            <a:r>
              <a:rPr lang="en-US" sz="2800" dirty="0" smtClean="0"/>
              <a:t>XX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/>
              <a:t>VS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V</a:t>
            </a:r>
            <a:r>
              <a:rPr lang="en-US" sz="2800" baseline="30000" dirty="0" smtClean="0"/>
              <a:t>T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XX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T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sym typeface="Symbol"/>
              </a:rPr>
              <a:t> K (kernel trick)</a:t>
            </a:r>
            <a:endParaRPr lang="en-US" sz="2800" baseline="30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800" dirty="0" smtClean="0">
                <a:latin typeface="+mj-lt"/>
              </a:rPr>
              <a:t>Instead of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= XU use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= VS, much cheaper!</a:t>
            </a:r>
          </a:p>
          <a:p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X</a:t>
            </a:r>
            <a:r>
              <a:rPr lang="en-US" sz="2800" baseline="-25000" dirty="0" err="1" smtClean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-25000" dirty="0" err="1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U?             X=VSU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so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U =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VS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-1</a:t>
            </a:r>
          </a:p>
          <a:p>
            <a:r>
              <a:rPr lang="en-US" sz="2800" dirty="0" err="1" smtClean="0">
                <a:latin typeface="Symbol" panose="05050102010706020507" pitchFamily="18" charset="2"/>
              </a:rPr>
              <a:t>X</a:t>
            </a:r>
            <a:r>
              <a:rPr lang="en-US" sz="2800" baseline="-25000" dirty="0" err="1" smtClean="0"/>
              <a:t>new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err="1"/>
              <a:t>X</a:t>
            </a:r>
            <a:r>
              <a:rPr lang="en-US" sz="2800" baseline="-25000" dirty="0" err="1"/>
              <a:t>new</a:t>
            </a:r>
            <a:r>
              <a:rPr lang="en-US" sz="2800" baseline="-25000" dirty="0"/>
              <a:t> 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VS</a:t>
            </a:r>
            <a:r>
              <a:rPr lang="en-US" sz="2800" baseline="30000" dirty="0" smtClean="0"/>
              <a:t>-1	 </a:t>
            </a:r>
            <a:r>
              <a:rPr lang="en-US" sz="2800" dirty="0" smtClean="0"/>
              <a:t>   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-25000" dirty="0" err="1" smtClean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en-US" sz="2800" baseline="-25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sym typeface="Symbol"/>
              </a:rPr>
              <a:t>[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k(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30000" dirty="0" err="1" smtClean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30000" dirty="0" err="1" smtClean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)]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sym typeface="Symbol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sym typeface="Symbol"/>
              </a:rPr>
              <a:t>(kernel trick)</a:t>
            </a:r>
            <a:endParaRPr lang="en-US" sz="2800" baseline="300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baseline="30000" dirty="0"/>
          </a:p>
          <a:p>
            <a:r>
              <a:rPr lang="en-US" sz="2400" dirty="0" smtClean="0"/>
              <a:t>	</a:t>
            </a:r>
          </a:p>
        </p:txBody>
      </p:sp>
      <p:sp>
        <p:nvSpPr>
          <p:cNvPr id="3" name="Cloud Callout 2"/>
          <p:cNvSpPr/>
          <p:nvPr/>
        </p:nvSpPr>
        <p:spPr>
          <a:xfrm>
            <a:off x="5810763" y="167131"/>
            <a:ext cx="3275325" cy="2027937"/>
          </a:xfrm>
          <a:prstGeom prst="cloudCallout">
            <a:avLst>
              <a:gd name="adj1" fmla="val -77786"/>
              <a:gd name="adj2" fmla="val 1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X</a:t>
            </a:r>
            <a:r>
              <a:rPr lang="en-US" sz="2800" baseline="30000" dirty="0"/>
              <a:t>T</a:t>
            </a:r>
            <a:r>
              <a:rPr lang="en-US" sz="2800" dirty="0"/>
              <a:t>X dim(</a:t>
            </a:r>
            <a:r>
              <a:rPr lang="en-US" sz="2800" dirty="0" err="1"/>
              <a:t>d,d</a:t>
            </a:r>
            <a:r>
              <a:rPr lang="en-US" sz="2800" dirty="0"/>
              <a:t>) </a:t>
            </a:r>
          </a:p>
          <a:p>
            <a:pPr algn="ctr"/>
            <a:r>
              <a:rPr lang="en-US" sz="2800" dirty="0"/>
              <a:t>XX</a:t>
            </a:r>
            <a:r>
              <a:rPr lang="en-US" sz="2800" baseline="30000" dirty="0"/>
              <a:t>T </a:t>
            </a:r>
            <a:r>
              <a:rPr lang="en-US" sz="2800" dirty="0"/>
              <a:t>dim(N,N)</a:t>
            </a:r>
          </a:p>
          <a:p>
            <a:pPr algn="ctr"/>
            <a:r>
              <a:rPr lang="en-US" sz="2400" dirty="0"/>
              <a:t>which one do I rather invert?</a:t>
            </a:r>
          </a:p>
        </p:txBody>
      </p:sp>
    </p:spTree>
    <p:extLst>
      <p:ext uri="{BB962C8B-B14F-4D97-AF65-F5344CB8AC3E}">
        <p14:creationId xmlns:p14="http://schemas.microsoft.com/office/powerpoint/2010/main" val="268594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 smtClean="0"/>
              <a:t>Maximum likelihood (ML):</a:t>
            </a:r>
          </a:p>
          <a:p>
            <a:pPr marL="0" indent="0">
              <a:buNone/>
            </a:pPr>
            <a:r>
              <a:rPr lang="en-US" dirty="0" err="1" smtClean="0"/>
              <a:t>Param</a:t>
            </a:r>
            <a:r>
              <a:rPr lang="en-US" dirty="0" smtClean="0"/>
              <a:t> = </a:t>
            </a:r>
            <a:r>
              <a:rPr lang="en-US" sz="2800" i="1" dirty="0" err="1" smtClean="0"/>
              <a:t>argmax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66FF"/>
                </a:solidFill>
              </a:rPr>
              <a:t>P(</a:t>
            </a:r>
            <a:r>
              <a:rPr lang="en-US" dirty="0" err="1" smtClean="0">
                <a:solidFill>
                  <a:srgbClr val="0066FF"/>
                </a:solidFill>
              </a:rPr>
              <a:t>data|model</a:t>
            </a:r>
            <a:r>
              <a:rPr lang="en-US" dirty="0" smtClean="0">
                <a:solidFill>
                  <a:srgbClr val="0066FF"/>
                </a:solidFill>
              </a:rPr>
              <a:t>)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sz="2800" i="1" dirty="0" smtClean="0"/>
              <a:t>Examples:</a:t>
            </a:r>
            <a:endParaRPr lang="en-US" sz="2800" i="1" dirty="0"/>
          </a:p>
          <a:p>
            <a:pPr marL="0" indent="0">
              <a:buNone/>
            </a:pPr>
            <a:r>
              <a:rPr lang="en-US" altLang="en-US" b="1" dirty="0" smtClean="0">
                <a:latin typeface="Symbol" panose="05050102010706020507" pitchFamily="18" charset="2"/>
              </a:rPr>
              <a:t>m</a:t>
            </a:r>
            <a:r>
              <a:rPr lang="en-US" altLang="en-US" baseline="30000" dirty="0" smtClean="0"/>
              <a:t>[y]</a:t>
            </a:r>
            <a:r>
              <a:rPr lang="en-US" altLang="en-US" dirty="0" smtClean="0"/>
              <a:t>=</a:t>
            </a:r>
            <a:r>
              <a:rPr lang="en-US" altLang="en-US" dirty="0" err="1" smtClean="0">
                <a:latin typeface="Symbol" panose="05050102010706020507" pitchFamily="18" charset="2"/>
              </a:rPr>
              <a:t>S</a:t>
            </a:r>
            <a:r>
              <a:rPr lang="en-US" altLang="en-US" sz="4000" baseline="-25000" dirty="0" err="1" smtClean="0"/>
              <a:t>x</a:t>
            </a:r>
            <a:r>
              <a:rPr lang="en-US" altLang="en-US" sz="2000" baseline="-25000" dirty="0" err="1" smtClean="0"/>
              <a:t>k</a:t>
            </a:r>
            <a:r>
              <a:rPr lang="en-US" altLang="en-US" baseline="-25000" dirty="0" err="1" smtClean="0">
                <a:sym typeface="Symbol"/>
              </a:rPr>
              <a:t></a:t>
            </a:r>
            <a:r>
              <a:rPr lang="en-US" altLang="en-US" baseline="-25000" dirty="0" err="1" smtClean="0"/>
              <a:t>y</a:t>
            </a:r>
            <a:r>
              <a:rPr lang="en-US" altLang="en-US" baseline="-25000" dirty="0" smtClean="0"/>
              <a:t> </a:t>
            </a:r>
            <a:r>
              <a:rPr lang="en-US" altLang="en-US" b="1" dirty="0" err="1" smtClean="0"/>
              <a:t>x</a:t>
            </a:r>
            <a:r>
              <a:rPr lang="en-US" altLang="en-US" baseline="30000" dirty="0" err="1" smtClean="0"/>
              <a:t>k</a:t>
            </a:r>
            <a:endParaRPr lang="en-US" altLang="en-US" baseline="30000" dirty="0" smtClean="0"/>
          </a:p>
          <a:p>
            <a:pPr marL="0" indent="0">
              <a:buNone/>
            </a:pPr>
            <a:endParaRPr lang="en-US" altLang="en-US" baseline="30000" dirty="0" smtClean="0"/>
          </a:p>
          <a:p>
            <a:pPr marL="0" indent="0">
              <a:buNone/>
            </a:pPr>
            <a:endParaRPr lang="en-US" altLang="en-US" baseline="30000" dirty="0"/>
          </a:p>
          <a:p>
            <a:r>
              <a:rPr lang="en-US" u="sng" dirty="0"/>
              <a:t>Maximum </a:t>
            </a:r>
            <a:r>
              <a:rPr lang="en-US" u="sng" dirty="0" smtClean="0"/>
              <a:t>A Posteriori (MAP):</a:t>
            </a:r>
            <a:endParaRPr lang="en-US" u="sng" dirty="0"/>
          </a:p>
          <a:p>
            <a:pPr marL="0" indent="0">
              <a:buNone/>
            </a:pP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i="1" dirty="0" err="1" smtClean="0"/>
              <a:t>argmax</a:t>
            </a:r>
            <a:r>
              <a:rPr lang="en-US" dirty="0" smtClean="0"/>
              <a:t>(P(</a:t>
            </a:r>
            <a:r>
              <a:rPr lang="en-US" dirty="0" err="1" smtClean="0"/>
              <a:t>model|data</a:t>
            </a:r>
            <a:r>
              <a:rPr lang="en-US" dirty="0" smtClean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   = </a:t>
            </a:r>
            <a:r>
              <a:rPr lang="en-US" i="1" dirty="0" err="1" smtClean="0"/>
              <a:t>argmax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66FF"/>
                </a:solidFill>
              </a:rPr>
              <a:t>P(</a:t>
            </a:r>
            <a:r>
              <a:rPr lang="en-US" dirty="0" err="1" smtClean="0">
                <a:solidFill>
                  <a:srgbClr val="0066FF"/>
                </a:solidFill>
              </a:rPr>
              <a:t>data|model</a:t>
            </a:r>
            <a:r>
              <a:rPr lang="en-US" dirty="0" smtClean="0">
                <a:solidFill>
                  <a:srgbClr val="0066FF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P(model)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4015344" y="1512411"/>
            <a:ext cx="351312" cy="228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2088" y="2831068"/>
            <a:ext cx="109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likelihood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276600"/>
            <a:ext cx="510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/>
              <a:t>ij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(</a:t>
            </a:r>
            <a:r>
              <a:rPr lang="en-US" sz="2800" dirty="0" err="1" smtClean="0"/>
              <a:t>x</a:t>
            </a:r>
            <a:r>
              <a:rPr lang="en-US" sz="2800" baseline="-25000" dirty="0" err="1"/>
              <a:t>i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)(</a:t>
            </a:r>
            <a:r>
              <a:rPr lang="en-US" sz="2800" dirty="0" err="1" smtClean="0"/>
              <a:t>x</a:t>
            </a:r>
            <a:r>
              <a:rPr lang="en-US" sz="2800" baseline="-25000" dirty="0" err="1"/>
              <a:t>j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dirty="0" err="1" smtClean="0">
                <a:latin typeface="Symbol" panose="05050102010706020507" pitchFamily="18" charset="2"/>
              </a:rPr>
              <a:t>m</a:t>
            </a:r>
            <a:r>
              <a:rPr lang="en-US" sz="2800" baseline="-25000" dirty="0" err="1" smtClean="0"/>
              <a:t>j</a:t>
            </a:r>
            <a:r>
              <a:rPr lang="en-US" sz="2800" dirty="0" smtClean="0"/>
              <a:t>)</a:t>
            </a:r>
            <a:endParaRPr lang="en-US" sz="2800" baseline="30000" dirty="0"/>
          </a:p>
        </p:txBody>
      </p:sp>
      <p:sp>
        <p:nvSpPr>
          <p:cNvPr id="8" name="Left Brace 7"/>
          <p:cNvSpPr/>
          <p:nvPr/>
        </p:nvSpPr>
        <p:spPr>
          <a:xfrm rot="16200000">
            <a:off x="4205844" y="4938156"/>
            <a:ext cx="351312" cy="2057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86200" y="6142513"/>
            <a:ext cx="1179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likelihood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6089567" y="5145480"/>
            <a:ext cx="351312" cy="16427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72200" y="6142514"/>
            <a:ext cx="1179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4205844" y="3760311"/>
            <a:ext cx="351312" cy="2362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64488" y="5117068"/>
            <a:ext cx="104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posterior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2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54000"/>
            <a:ext cx="7772400" cy="1143000"/>
          </a:xfrm>
        </p:spPr>
        <p:txBody>
          <a:bodyPr/>
          <a:lstStyle/>
          <a:p>
            <a:r>
              <a:rPr lang="en-US" altLang="en-US"/>
              <a:t>Bayesian MAP </a:t>
            </a:r>
            <a:r>
              <a:rPr lang="en-US" altLang="en-US">
                <a:sym typeface="Symbol" pitchFamily="18" charset="2"/>
              </a:rPr>
              <a:t></a:t>
            </a:r>
            <a:r>
              <a:rPr lang="en-US" altLang="en-US"/>
              <a:t> SRM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768475"/>
            <a:ext cx="8064500" cy="4556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Maximum A Posteriori (MAP):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f = </a:t>
            </a:r>
            <a:r>
              <a:rPr lang="en-US" altLang="en-US" dirty="0" err="1"/>
              <a:t>argmax</a:t>
            </a:r>
            <a:r>
              <a:rPr lang="en-US" altLang="en-US" dirty="0"/>
              <a:t> P(</a:t>
            </a:r>
            <a:r>
              <a:rPr lang="en-US" altLang="en-US" dirty="0" err="1"/>
              <a:t>f|D</a:t>
            </a:r>
            <a:r>
              <a:rPr lang="en-US" altLang="en-US" dirty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  = </a:t>
            </a:r>
            <a:r>
              <a:rPr lang="en-US" altLang="en-US" dirty="0" err="1"/>
              <a:t>argmax</a:t>
            </a:r>
            <a:r>
              <a:rPr lang="en-US" altLang="en-US" dirty="0"/>
              <a:t> P(</a:t>
            </a:r>
            <a:r>
              <a:rPr lang="en-US" altLang="en-US" dirty="0" err="1"/>
              <a:t>D|f</a:t>
            </a:r>
            <a:r>
              <a:rPr lang="en-US" altLang="en-US" dirty="0"/>
              <a:t>) P(f)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  = </a:t>
            </a:r>
            <a:r>
              <a:rPr lang="en-US" altLang="en-US" dirty="0" err="1"/>
              <a:t>argmin</a:t>
            </a:r>
            <a:r>
              <a:rPr lang="en-US" altLang="en-US" dirty="0"/>
              <a:t> –log P(</a:t>
            </a:r>
            <a:r>
              <a:rPr lang="en-US" altLang="en-US" dirty="0" err="1"/>
              <a:t>D|f</a:t>
            </a:r>
            <a:r>
              <a:rPr lang="en-US" altLang="en-US" dirty="0"/>
              <a:t>)       –log P(f)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Structural Risk Minimization (SRM):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f = </a:t>
            </a:r>
            <a:r>
              <a:rPr lang="en-US" altLang="en-US" dirty="0" err="1"/>
              <a:t>argmin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0066FF"/>
                </a:solidFill>
              </a:rPr>
              <a:t>R</a:t>
            </a:r>
            <a:r>
              <a:rPr lang="en-US" altLang="en-US" baseline="-25000" dirty="0" err="1">
                <a:solidFill>
                  <a:srgbClr val="0066FF"/>
                </a:solidFill>
              </a:rPr>
              <a:t>emp</a:t>
            </a:r>
            <a:r>
              <a:rPr lang="en-US" altLang="en-US" dirty="0">
                <a:solidFill>
                  <a:srgbClr val="0066FF"/>
                </a:solidFill>
              </a:rPr>
              <a:t>[f] </a:t>
            </a:r>
            <a:r>
              <a:rPr lang="en-US" altLang="en-US" dirty="0"/>
              <a:t>+ </a:t>
            </a:r>
            <a:r>
              <a:rPr lang="en-US" altLang="en-US" dirty="0">
                <a:solidFill>
                  <a:srgbClr val="FF0000"/>
                </a:solidFill>
                <a:latin typeface="Symbol" pitchFamily="18" charset="2"/>
              </a:rPr>
              <a:t>W</a:t>
            </a:r>
            <a:r>
              <a:rPr lang="en-US" altLang="en-US" dirty="0">
                <a:solidFill>
                  <a:srgbClr val="FF0000"/>
                </a:solidFill>
              </a:rPr>
              <a:t>[f]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48132" name="AutoShape 4"/>
          <p:cNvSpPr>
            <a:spLocks/>
          </p:cNvSpPr>
          <p:nvPr/>
        </p:nvSpPr>
        <p:spPr bwMode="auto">
          <a:xfrm rot="16200000" flipV="1">
            <a:off x="4146550" y="3168650"/>
            <a:ext cx="368300" cy="1803400"/>
          </a:xfrm>
          <a:prstGeom prst="leftBrace">
            <a:avLst>
              <a:gd name="adj1" fmla="val 408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2895600" y="4116388"/>
            <a:ext cx="3144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 dirty="0">
                <a:solidFill>
                  <a:srgbClr val="0066FF"/>
                </a:solidFill>
              </a:rPr>
              <a:t>Negative log likelihood = Empirical risk </a:t>
            </a:r>
            <a:r>
              <a:rPr lang="en-US" altLang="en-US" sz="2400" b="0" dirty="0" err="1">
                <a:solidFill>
                  <a:srgbClr val="0066FF"/>
                </a:solidFill>
              </a:rPr>
              <a:t>R</a:t>
            </a:r>
            <a:r>
              <a:rPr lang="en-US" altLang="en-US" sz="2400" b="0" baseline="-25000" dirty="0" err="1">
                <a:solidFill>
                  <a:srgbClr val="0066FF"/>
                </a:solidFill>
              </a:rPr>
              <a:t>emp</a:t>
            </a:r>
            <a:r>
              <a:rPr lang="en-US" altLang="en-US" sz="2400" b="0" dirty="0">
                <a:solidFill>
                  <a:srgbClr val="0066FF"/>
                </a:solidFill>
              </a:rPr>
              <a:t>[f]</a:t>
            </a:r>
          </a:p>
        </p:txBody>
      </p:sp>
      <p:sp>
        <p:nvSpPr>
          <p:cNvPr id="48134" name="AutoShape 6"/>
          <p:cNvSpPr>
            <a:spLocks/>
          </p:cNvSpPr>
          <p:nvPr/>
        </p:nvSpPr>
        <p:spPr bwMode="auto">
          <a:xfrm rot="16200000" flipV="1">
            <a:off x="6508750" y="3152775"/>
            <a:ext cx="368300" cy="1803400"/>
          </a:xfrm>
          <a:prstGeom prst="leftBrace">
            <a:avLst>
              <a:gd name="adj1" fmla="val 408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5791200" y="4114800"/>
            <a:ext cx="25034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 dirty="0">
                <a:solidFill>
                  <a:srgbClr val="FF0000"/>
                </a:solidFill>
              </a:rPr>
              <a:t>Negative log prior = </a:t>
            </a:r>
            <a:r>
              <a:rPr lang="en-US" altLang="en-US" sz="2400" b="0" dirty="0" err="1">
                <a:solidFill>
                  <a:srgbClr val="FF0000"/>
                </a:solidFill>
              </a:rPr>
              <a:t>Regularizer</a:t>
            </a:r>
            <a:r>
              <a:rPr lang="en-US" altLang="en-US" sz="2400" b="0" dirty="0">
                <a:solidFill>
                  <a:srgbClr val="FF0000"/>
                </a:solidFill>
              </a:rPr>
              <a:t> </a:t>
            </a:r>
            <a:r>
              <a:rPr lang="en-US" altLang="en-US" sz="2400" b="0" dirty="0">
                <a:solidFill>
                  <a:srgbClr val="FF0000"/>
                </a:solidFill>
                <a:latin typeface="Symbol" pitchFamily="18" charset="2"/>
              </a:rPr>
              <a:t>W</a:t>
            </a:r>
            <a:r>
              <a:rPr lang="en-US" altLang="en-US" sz="2400" b="0" dirty="0">
                <a:solidFill>
                  <a:srgbClr val="FF0000"/>
                </a:solidFill>
              </a:rPr>
              <a:t>[f]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DF7AE947-2A1D-49DB-AAF9-66B4A4AB343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3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91200" y="5791200"/>
            <a:ext cx="2667000" cy="5334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54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Example: </a:t>
            </a:r>
            <a:r>
              <a:rPr lang="en-US" altLang="en-US" dirty="0"/>
              <a:t>R</a:t>
            </a:r>
            <a:r>
              <a:rPr lang="en-US" altLang="en-US" dirty="0" smtClean="0"/>
              <a:t>idge regression</a:t>
            </a:r>
            <a:br>
              <a:rPr lang="en-US" altLang="en-US" dirty="0" smtClean="0"/>
            </a:br>
            <a:r>
              <a:rPr lang="en-US" altLang="en-US" dirty="0" smtClean="0"/>
              <a:t>a.k.a. Gaussian processes</a:t>
            </a:r>
            <a:endParaRPr lang="en-US" alt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768475"/>
            <a:ext cx="8064500" cy="4556125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Structural Risk Minimization (SRM):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	</a:t>
            </a:r>
            <a:r>
              <a:rPr lang="en-US" altLang="en-US" b="1" dirty="0" smtClean="0"/>
              <a:t>w</a:t>
            </a:r>
            <a:r>
              <a:rPr lang="en-US" altLang="en-US" dirty="0" smtClean="0"/>
              <a:t> = </a:t>
            </a:r>
            <a:r>
              <a:rPr lang="en-US" altLang="en-US" dirty="0" err="1" smtClean="0"/>
              <a:t>argmin</a:t>
            </a:r>
            <a:r>
              <a:rPr lang="en-US" altLang="en-US" b="1" baseline="-25000" dirty="0" err="1" smtClean="0"/>
              <a:t>w</a:t>
            </a:r>
            <a:r>
              <a:rPr lang="en-US" altLang="en-US" dirty="0" smtClean="0"/>
              <a:t> </a:t>
            </a:r>
            <a:r>
              <a:rPr lang="en-US" altLang="en-US" dirty="0">
                <a:solidFill>
                  <a:srgbClr val="0066FF"/>
                </a:solidFill>
              </a:rPr>
              <a:t>ǁ </a:t>
            </a:r>
            <a:r>
              <a:rPr lang="en-US" altLang="en-US" b="1" dirty="0">
                <a:solidFill>
                  <a:srgbClr val="0066FF"/>
                </a:solidFill>
              </a:rPr>
              <a:t>y</a:t>
            </a:r>
            <a:r>
              <a:rPr lang="en-US" altLang="en-US" dirty="0">
                <a:solidFill>
                  <a:srgbClr val="0066FF"/>
                </a:solidFill>
              </a:rPr>
              <a:t> - X</a:t>
            </a:r>
            <a:r>
              <a:rPr lang="en-US" altLang="en-US" b="1" dirty="0">
                <a:solidFill>
                  <a:srgbClr val="0066FF"/>
                </a:solidFill>
              </a:rPr>
              <a:t> </a:t>
            </a:r>
            <a:r>
              <a:rPr lang="en-US" altLang="en-US" b="1" dirty="0" err="1">
                <a:solidFill>
                  <a:srgbClr val="0066FF"/>
                </a:solidFill>
              </a:rPr>
              <a:t>w</a:t>
            </a:r>
            <a:r>
              <a:rPr lang="en-US" altLang="en-US" baseline="30000" dirty="0" err="1">
                <a:solidFill>
                  <a:srgbClr val="0066FF"/>
                </a:solidFill>
              </a:rPr>
              <a:t>T</a:t>
            </a:r>
            <a:r>
              <a:rPr lang="en-US" altLang="en-US" baseline="30000" dirty="0">
                <a:solidFill>
                  <a:srgbClr val="0066FF"/>
                </a:solidFill>
              </a:rPr>
              <a:t> </a:t>
            </a:r>
            <a:r>
              <a:rPr lang="en-US" altLang="en-US" dirty="0">
                <a:solidFill>
                  <a:srgbClr val="0066FF"/>
                </a:solidFill>
              </a:rPr>
              <a:t>ǁ</a:t>
            </a:r>
            <a:r>
              <a:rPr lang="en-US" altLang="en-US" baseline="30000" dirty="0">
                <a:solidFill>
                  <a:srgbClr val="0066FF"/>
                </a:solidFill>
              </a:rPr>
              <a:t>2</a:t>
            </a:r>
            <a:r>
              <a:rPr lang="en-US" altLang="en-US" dirty="0">
                <a:solidFill>
                  <a:srgbClr val="0066FF"/>
                </a:solidFill>
              </a:rPr>
              <a:t> </a:t>
            </a:r>
            <a:r>
              <a:rPr lang="en-US" altLang="en-US" dirty="0" smtClean="0">
                <a:solidFill>
                  <a:srgbClr val="0066FF"/>
                </a:solidFill>
              </a:rPr>
              <a:t> </a:t>
            </a:r>
            <a:r>
              <a:rPr lang="en-US" altLang="en-US" dirty="0" smtClean="0"/>
              <a:t>+    </a:t>
            </a:r>
            <a:r>
              <a:rPr lang="en-US" altLang="en-US" dirty="0" smtClean="0">
                <a:solidFill>
                  <a:srgbClr val="FF0000"/>
                </a:solidFill>
                <a:latin typeface="Symbol" pitchFamily="18" charset="2"/>
              </a:rPr>
              <a:t>l </a:t>
            </a:r>
            <a:r>
              <a:rPr lang="en-US" altLang="en-US" dirty="0" smtClean="0">
                <a:solidFill>
                  <a:srgbClr val="FF0000"/>
                </a:solidFill>
              </a:rPr>
              <a:t>ǁ </a:t>
            </a:r>
            <a:r>
              <a:rPr lang="en-US" altLang="en-US" b="1" dirty="0" smtClean="0">
                <a:solidFill>
                  <a:srgbClr val="FF0000"/>
                </a:solidFill>
              </a:rPr>
              <a:t>w </a:t>
            </a:r>
            <a:r>
              <a:rPr lang="en-US" altLang="en-US" dirty="0" smtClean="0">
                <a:solidFill>
                  <a:srgbClr val="FF0000"/>
                </a:solidFill>
              </a:rPr>
              <a:t>ǁ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endParaRPr lang="en-US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en-US" dirty="0" smtClean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Maximum </a:t>
            </a:r>
            <a:r>
              <a:rPr lang="en-US" altLang="en-US" dirty="0"/>
              <a:t>A Posteriori (MAP):</a:t>
            </a:r>
          </a:p>
          <a:p>
            <a:pPr>
              <a:lnSpc>
                <a:spcPct val="90000"/>
              </a:lnSpc>
              <a:buNone/>
            </a:pPr>
            <a:r>
              <a:rPr lang="en-US" altLang="en-US" dirty="0"/>
              <a:t>	</a:t>
            </a:r>
            <a:r>
              <a:rPr lang="en-US" altLang="en-US" b="1" dirty="0" smtClean="0"/>
              <a:t>w </a:t>
            </a:r>
            <a:r>
              <a:rPr lang="en-US" altLang="en-US" dirty="0" smtClean="0"/>
              <a:t>= </a:t>
            </a:r>
            <a:r>
              <a:rPr lang="en-US" altLang="en-US" dirty="0" err="1" smtClean="0"/>
              <a:t>argmin</a:t>
            </a:r>
            <a:r>
              <a:rPr lang="en-US" altLang="en-US" b="1" baseline="-25000" dirty="0" err="1"/>
              <a:t>w</a:t>
            </a:r>
            <a:r>
              <a:rPr lang="en-US" altLang="en-US" dirty="0" smtClean="0"/>
              <a:t> </a:t>
            </a:r>
            <a:r>
              <a:rPr lang="en-US" altLang="en-US" dirty="0"/>
              <a:t>–log P(</a:t>
            </a:r>
            <a:r>
              <a:rPr lang="en-US" altLang="en-US" dirty="0" err="1"/>
              <a:t>D|f</a:t>
            </a:r>
            <a:r>
              <a:rPr lang="en-US" altLang="en-US" dirty="0"/>
              <a:t>)       –log P(f)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     = </a:t>
            </a:r>
            <a:r>
              <a:rPr lang="en-US" altLang="en-US" dirty="0" err="1" smtClean="0"/>
              <a:t>argmax</a:t>
            </a:r>
            <a:r>
              <a:rPr lang="en-US" altLang="en-US" b="1" baseline="-25000" dirty="0" err="1"/>
              <a:t>w</a:t>
            </a:r>
            <a:r>
              <a:rPr lang="en-US" altLang="en-US" dirty="0" smtClean="0"/>
              <a:t> </a:t>
            </a:r>
            <a:r>
              <a:rPr lang="en-US" altLang="en-US" dirty="0"/>
              <a:t>P(</a:t>
            </a:r>
            <a:r>
              <a:rPr lang="en-US" altLang="en-US" dirty="0" err="1"/>
              <a:t>D|f</a:t>
            </a:r>
            <a:r>
              <a:rPr lang="en-US" altLang="en-US" dirty="0"/>
              <a:t>) P(f</a:t>
            </a:r>
            <a:r>
              <a:rPr lang="en-US" altLang="en-US" dirty="0" smtClean="0"/>
              <a:t>)</a:t>
            </a:r>
          </a:p>
          <a:p>
            <a:pPr>
              <a:lnSpc>
                <a:spcPct val="90000"/>
              </a:lnSpc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      = </a:t>
            </a:r>
            <a:r>
              <a:rPr lang="en-US" altLang="en-US" dirty="0" err="1" smtClean="0"/>
              <a:t>argmax</a:t>
            </a:r>
            <a:r>
              <a:rPr lang="en-US" altLang="en-US" b="1" baseline="-25000" dirty="0" err="1"/>
              <a:t>w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exp</a:t>
            </a:r>
            <a:r>
              <a:rPr lang="en-US" altLang="en-US" dirty="0" smtClean="0"/>
              <a:t>(-</a:t>
            </a:r>
            <a:r>
              <a:rPr lang="en-US" altLang="en-US" dirty="0">
                <a:solidFill>
                  <a:srgbClr val="0066FF"/>
                </a:solidFill>
              </a:rPr>
              <a:t> ǁ </a:t>
            </a:r>
            <a:r>
              <a:rPr lang="en-US" altLang="en-US" b="1" dirty="0">
                <a:solidFill>
                  <a:srgbClr val="0066FF"/>
                </a:solidFill>
              </a:rPr>
              <a:t>y</a:t>
            </a:r>
            <a:r>
              <a:rPr lang="en-US" altLang="en-US" dirty="0">
                <a:solidFill>
                  <a:srgbClr val="0066FF"/>
                </a:solidFill>
              </a:rPr>
              <a:t> - X</a:t>
            </a:r>
            <a:r>
              <a:rPr lang="en-US" altLang="en-US" b="1" dirty="0">
                <a:solidFill>
                  <a:srgbClr val="0066FF"/>
                </a:solidFill>
              </a:rPr>
              <a:t> </a:t>
            </a:r>
            <a:r>
              <a:rPr lang="en-US" altLang="en-US" b="1" dirty="0" err="1">
                <a:solidFill>
                  <a:srgbClr val="0066FF"/>
                </a:solidFill>
              </a:rPr>
              <a:t>w</a:t>
            </a:r>
            <a:r>
              <a:rPr lang="en-US" altLang="en-US" baseline="30000" dirty="0" err="1">
                <a:solidFill>
                  <a:srgbClr val="0066FF"/>
                </a:solidFill>
              </a:rPr>
              <a:t>T</a:t>
            </a:r>
            <a:r>
              <a:rPr lang="en-US" altLang="en-US" baseline="30000" dirty="0">
                <a:solidFill>
                  <a:srgbClr val="0066FF"/>
                </a:solidFill>
              </a:rPr>
              <a:t> </a:t>
            </a:r>
            <a:r>
              <a:rPr lang="en-US" altLang="en-US" dirty="0" smtClean="0">
                <a:solidFill>
                  <a:srgbClr val="0066FF"/>
                </a:solidFill>
              </a:rPr>
              <a:t>ǁ</a:t>
            </a:r>
            <a:r>
              <a:rPr lang="en-US" altLang="en-US" baseline="30000" dirty="0" smtClean="0">
                <a:solidFill>
                  <a:srgbClr val="0066FF"/>
                </a:solidFill>
              </a:rPr>
              <a:t>2</a:t>
            </a:r>
            <a:r>
              <a:rPr lang="en-US" altLang="en-US" dirty="0" smtClean="0"/>
              <a:t>) </a:t>
            </a:r>
            <a:r>
              <a:rPr lang="en-US" altLang="en-US" dirty="0" err="1" smtClean="0"/>
              <a:t>exp</a:t>
            </a:r>
            <a:r>
              <a:rPr lang="en-US" altLang="en-US" dirty="0" smtClean="0"/>
              <a:t>(-</a:t>
            </a:r>
            <a:r>
              <a:rPr lang="en-US" altLang="en-US" dirty="0">
                <a:solidFill>
                  <a:srgbClr val="FF0000"/>
                </a:solidFill>
                <a:latin typeface="Symbol" pitchFamily="18" charset="2"/>
              </a:rPr>
              <a:t>l </a:t>
            </a:r>
            <a:r>
              <a:rPr lang="en-US" altLang="en-US" dirty="0">
                <a:solidFill>
                  <a:srgbClr val="FF0000"/>
                </a:solidFill>
              </a:rPr>
              <a:t>ǁ </a:t>
            </a:r>
            <a:r>
              <a:rPr lang="en-US" altLang="en-US" b="1" dirty="0">
                <a:solidFill>
                  <a:srgbClr val="FF0000"/>
                </a:solidFill>
              </a:rPr>
              <a:t>w </a:t>
            </a:r>
            <a:r>
              <a:rPr lang="en-US" altLang="en-US" dirty="0" smtClean="0">
                <a:solidFill>
                  <a:srgbClr val="FF0000"/>
                </a:solidFill>
              </a:rPr>
              <a:t>ǁ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altLang="en-US" dirty="0"/>
              <a:t> )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     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en-US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argmax</a:t>
            </a:r>
            <a:r>
              <a:rPr lang="en-US" altLang="en-US" b="1" baseline="-25000" dirty="0" err="1"/>
              <a:t>w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exp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(-</a:t>
            </a:r>
            <a:r>
              <a:rPr lang="en-US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ǁ</a:t>
            </a:r>
            <a:r>
              <a:rPr lang="en-US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X</a:t>
            </a: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</a:t>
            </a:r>
            <a:r>
              <a:rPr lang="en-US" altLang="en-US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ǁ</a:t>
            </a:r>
            <a:r>
              <a:rPr lang="en-US" altLang="en-US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en-US" altLang="en-US" dirty="0" err="1"/>
              <a:t>exp</a:t>
            </a:r>
            <a:r>
              <a:rPr lang="en-US" altLang="en-US" dirty="0" smtClean="0"/>
              <a:t>(-</a:t>
            </a:r>
            <a:r>
              <a:rPr lang="en-US" altLang="en-US" dirty="0" smtClean="0">
                <a:solidFill>
                  <a:srgbClr val="FF0000"/>
                </a:solidFill>
              </a:rPr>
              <a:t>ǁ </a:t>
            </a:r>
            <a:r>
              <a:rPr lang="en-US" altLang="en-US" b="1" dirty="0">
                <a:solidFill>
                  <a:srgbClr val="FF0000"/>
                </a:solidFill>
              </a:rPr>
              <a:t>w </a:t>
            </a:r>
            <a:r>
              <a:rPr lang="en-US" altLang="en-US" dirty="0">
                <a:solidFill>
                  <a:srgbClr val="FF0000"/>
                </a:solidFill>
              </a:rPr>
              <a:t>ǁ</a:t>
            </a:r>
            <a:r>
              <a:rPr lang="en-US" altLang="en-US" baseline="30000" dirty="0">
                <a:solidFill>
                  <a:srgbClr val="FF0000"/>
                </a:solidFill>
              </a:rPr>
              <a:t>2</a:t>
            </a:r>
            <a:r>
              <a:rPr lang="en-US" altLang="en-US" dirty="0"/>
              <a:t> </a:t>
            </a:r>
            <a:r>
              <a:rPr lang="en-US" altLang="en-US" dirty="0" smtClean="0">
                <a:solidFill>
                  <a:srgbClr val="FF0000"/>
                </a:solidFill>
              </a:rPr>
              <a:t>/2</a:t>
            </a:r>
            <a:r>
              <a:rPr lang="en-US" altLang="en-US" dirty="0" smtClean="0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48132" name="AutoShape 4"/>
          <p:cNvSpPr>
            <a:spLocks/>
          </p:cNvSpPr>
          <p:nvPr/>
        </p:nvSpPr>
        <p:spPr bwMode="auto">
          <a:xfrm rot="16200000" flipV="1">
            <a:off x="4400550" y="2041526"/>
            <a:ext cx="368300" cy="1803400"/>
          </a:xfrm>
          <a:prstGeom prst="leftBrace">
            <a:avLst>
              <a:gd name="adj1" fmla="val 408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2895600" y="2989264"/>
            <a:ext cx="31448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 dirty="0">
                <a:solidFill>
                  <a:srgbClr val="0066FF"/>
                </a:solidFill>
              </a:rPr>
              <a:t>Negative log </a:t>
            </a:r>
            <a:r>
              <a:rPr lang="en-US" altLang="en-US" sz="2400" b="0" dirty="0" smtClean="0">
                <a:solidFill>
                  <a:srgbClr val="0066FF"/>
                </a:solidFill>
              </a:rPr>
              <a:t>likelihood</a:t>
            </a:r>
            <a:endParaRPr lang="en-US" altLang="en-US" sz="2400" b="0" dirty="0">
              <a:solidFill>
                <a:srgbClr val="0066FF"/>
              </a:solidFill>
            </a:endParaRPr>
          </a:p>
        </p:txBody>
      </p:sp>
      <p:sp>
        <p:nvSpPr>
          <p:cNvPr id="48134" name="AutoShape 6"/>
          <p:cNvSpPr>
            <a:spLocks/>
          </p:cNvSpPr>
          <p:nvPr/>
        </p:nvSpPr>
        <p:spPr bwMode="auto">
          <a:xfrm rot="16200000" flipV="1">
            <a:off x="6686550" y="2025651"/>
            <a:ext cx="368300" cy="1803400"/>
          </a:xfrm>
          <a:prstGeom prst="leftBrace">
            <a:avLst>
              <a:gd name="adj1" fmla="val 408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5791200" y="2987676"/>
            <a:ext cx="25034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 dirty="0">
                <a:solidFill>
                  <a:srgbClr val="FF0000"/>
                </a:solidFill>
              </a:rPr>
              <a:t>Negative log </a:t>
            </a:r>
            <a:r>
              <a:rPr lang="en-US" altLang="en-US" sz="2400" b="0" dirty="0" smtClean="0">
                <a:solidFill>
                  <a:srgbClr val="FF0000"/>
                </a:solidFill>
              </a:rPr>
              <a:t>prior</a:t>
            </a:r>
            <a:endParaRPr lang="en-US" altLang="en-US" sz="2400" b="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DF7AE947-2A1D-49DB-AAF9-66B4A4AB343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09600" y="5486400"/>
            <a:ext cx="6096000" cy="6858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5400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Bayesian “learning”</a:t>
            </a:r>
            <a:endParaRPr lang="en-US" alt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1768475"/>
            <a:ext cx="8064500" cy="45561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/>
              <a:t>Remember the idea of ensembles: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 smtClean="0"/>
              <a:t>Do not select a model, “vote” on all possible models according to their “performance”.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i="1" dirty="0" smtClean="0">
                <a:solidFill>
                  <a:srgbClr val="C00000"/>
                </a:solidFill>
              </a:rPr>
              <a:t>Replace: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b="1" dirty="0" smtClean="0"/>
              <a:t> w 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en-US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argmax</a:t>
            </a:r>
            <a:r>
              <a:rPr lang="en-US" altLang="en-US" b="1" baseline="-25000" dirty="0" err="1"/>
              <a:t>w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exp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(-</a:t>
            </a:r>
            <a:r>
              <a:rPr lang="en-US" alt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ǁ</a:t>
            </a:r>
            <a:r>
              <a:rPr lang="en-US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X</a:t>
            </a: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</a:t>
            </a:r>
            <a:r>
              <a:rPr lang="en-US" altLang="en-US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ǁ</a:t>
            </a:r>
            <a:r>
              <a:rPr lang="en-US" altLang="en-US" baseline="30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en-US" altLang="en-US" dirty="0" err="1"/>
              <a:t>exp</a:t>
            </a:r>
            <a:r>
              <a:rPr lang="en-US" altLang="en-US" dirty="0" smtClean="0"/>
              <a:t>(-</a:t>
            </a:r>
            <a:r>
              <a:rPr lang="en-US" altLang="en-US" dirty="0" smtClean="0">
                <a:solidFill>
                  <a:srgbClr val="FF0000"/>
                </a:solidFill>
              </a:rPr>
              <a:t>ǁ </a:t>
            </a:r>
            <a:r>
              <a:rPr lang="en-US" altLang="en-US" b="1" dirty="0">
                <a:solidFill>
                  <a:srgbClr val="FF0000"/>
                </a:solidFill>
              </a:rPr>
              <a:t>w </a:t>
            </a:r>
            <a:r>
              <a:rPr lang="en-US" altLang="en-US" dirty="0">
                <a:solidFill>
                  <a:srgbClr val="FF0000"/>
                </a:solidFill>
              </a:rPr>
              <a:t>ǁ</a:t>
            </a:r>
            <a:r>
              <a:rPr lang="en-US" altLang="en-US" baseline="30000" dirty="0">
                <a:solidFill>
                  <a:srgbClr val="FF0000"/>
                </a:solidFill>
              </a:rPr>
              <a:t>2</a:t>
            </a:r>
            <a:r>
              <a:rPr lang="en-US" altLang="en-US" dirty="0"/>
              <a:t> </a:t>
            </a:r>
            <a:r>
              <a:rPr lang="en-US" altLang="en-US" dirty="0" smtClean="0">
                <a:solidFill>
                  <a:srgbClr val="FF0000"/>
                </a:solidFill>
              </a:rPr>
              <a:t>/2</a:t>
            </a:r>
            <a:r>
              <a:rPr lang="en-US" altLang="en-US" dirty="0" smtClean="0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altLang="en-US" dirty="0" smtClean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 smtClean="0"/>
          </a:p>
          <a:p>
            <a:pPr>
              <a:lnSpc>
                <a:spcPct val="90000"/>
              </a:lnSpc>
              <a:buNone/>
            </a:pPr>
            <a:r>
              <a:rPr lang="en-US" altLang="en-US" dirty="0"/>
              <a:t>f(</a:t>
            </a:r>
            <a:r>
              <a:rPr lang="en-US" altLang="en-US" b="1" dirty="0"/>
              <a:t>x</a:t>
            </a:r>
            <a:r>
              <a:rPr lang="en-US" altLang="en-US" dirty="0"/>
              <a:t>) = </a:t>
            </a:r>
            <a:r>
              <a:rPr lang="en-US" altLang="en-US" b="1" dirty="0"/>
              <a:t>w</a:t>
            </a:r>
            <a:r>
              <a:rPr lang="en-US" altLang="en-US" dirty="0"/>
              <a:t> </a:t>
            </a:r>
            <a:r>
              <a:rPr lang="en-US" altLang="en-US" b="1" dirty="0" err="1" smtClean="0"/>
              <a:t>x</a:t>
            </a:r>
            <a:r>
              <a:rPr lang="en-US" altLang="en-US" baseline="30000" dirty="0" err="1" smtClean="0"/>
              <a:t>T</a:t>
            </a:r>
            <a:r>
              <a:rPr lang="en-US" altLang="en-US" dirty="0" smtClean="0"/>
              <a:t>			</a:t>
            </a:r>
            <a:r>
              <a:rPr lang="en-US" altLang="en-US" dirty="0"/>
              <a:t> </a:t>
            </a:r>
            <a:r>
              <a:rPr lang="en-US" altLang="en-US" dirty="0" smtClean="0"/>
              <a:t>  ~P(</a:t>
            </a:r>
            <a:r>
              <a:rPr lang="en-US" altLang="en-US" b="1" dirty="0" err="1" smtClean="0"/>
              <a:t>w</a:t>
            </a:r>
            <a:r>
              <a:rPr lang="en-US" altLang="en-US" dirty="0" err="1" smtClean="0"/>
              <a:t>|data</a:t>
            </a:r>
            <a:r>
              <a:rPr lang="en-US" altLang="en-US" dirty="0" smtClean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i="1" dirty="0" smtClean="0">
                <a:solidFill>
                  <a:srgbClr val="C00000"/>
                </a:solidFill>
              </a:rPr>
              <a:t>by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 smtClean="0"/>
              <a:t>P(</a:t>
            </a:r>
            <a:r>
              <a:rPr lang="en-US" altLang="en-US" dirty="0" err="1" smtClean="0"/>
              <a:t>y|</a:t>
            </a:r>
            <a:r>
              <a:rPr lang="en-US" altLang="en-US" b="1" dirty="0" err="1" smtClean="0"/>
              <a:t>x</a:t>
            </a:r>
            <a:r>
              <a:rPr lang="en-US" altLang="en-US" dirty="0" smtClean="0"/>
              <a:t>) = </a:t>
            </a:r>
            <a:r>
              <a:rPr lang="en-US" altLang="en-US" sz="4000" dirty="0" smtClean="0">
                <a:latin typeface="Symbol" panose="05050102010706020507" pitchFamily="18" charset="2"/>
                <a:sym typeface="Symbol"/>
              </a:rPr>
              <a:t></a:t>
            </a:r>
            <a:r>
              <a:rPr lang="en-US" altLang="en-US" baseline="-25000" dirty="0" smtClean="0"/>
              <a:t>w</a:t>
            </a:r>
            <a:r>
              <a:rPr lang="en-US" altLang="en-US" dirty="0" smtClean="0"/>
              <a:t> P(</a:t>
            </a:r>
            <a:r>
              <a:rPr lang="en-US" altLang="en-US" dirty="0" err="1" smtClean="0"/>
              <a:t>y|x</a:t>
            </a:r>
            <a:r>
              <a:rPr lang="en-US" altLang="en-US" dirty="0" smtClean="0"/>
              <a:t>, </a:t>
            </a:r>
            <a:r>
              <a:rPr lang="en-US" altLang="en-US" b="1" dirty="0" smtClean="0"/>
              <a:t>w</a:t>
            </a:r>
            <a:r>
              <a:rPr lang="en-US" altLang="en-US" dirty="0" smtClean="0"/>
              <a:t>) P(</a:t>
            </a:r>
            <a:r>
              <a:rPr lang="en-US" altLang="en-US" b="1" dirty="0" err="1" smtClean="0"/>
              <a:t>w</a:t>
            </a:r>
            <a:r>
              <a:rPr lang="en-US" altLang="en-US" dirty="0" err="1" smtClean="0"/>
              <a:t>|data</a:t>
            </a:r>
            <a:r>
              <a:rPr lang="en-US" altLang="en-US" dirty="0" smtClean="0"/>
              <a:t>) </a:t>
            </a:r>
            <a:r>
              <a:rPr lang="en-US" altLang="en-US" dirty="0" err="1" smtClean="0"/>
              <a:t>d</a:t>
            </a:r>
            <a:r>
              <a:rPr lang="en-US" altLang="en-US" b="1" dirty="0" err="1" smtClean="0"/>
              <a:t>w</a:t>
            </a:r>
            <a:r>
              <a:rPr lang="en-US" altLang="en-US" dirty="0" smtClean="0"/>
              <a:t> </a:t>
            </a: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" name="Left Brace 1"/>
          <p:cNvSpPr/>
          <p:nvPr/>
        </p:nvSpPr>
        <p:spPr>
          <a:xfrm rot="16200000">
            <a:off x="5600700" y="1333501"/>
            <a:ext cx="457200" cy="571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DF7AE947-2A1D-49DB-AAF9-66B4A4AB343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11724"/>
            <a:ext cx="3943902" cy="294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3875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Generative </a:t>
            </a:r>
            <a:r>
              <a:rPr lang="en-US" dirty="0" smtClean="0"/>
              <a:t>model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6800" y="57912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b="1" dirty="0" smtClean="0"/>
              <a:t>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62000" y="5410200"/>
            <a:ext cx="12192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57400" y="5975866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62489" y="5753100"/>
            <a:ext cx="36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</a:t>
            </a:r>
            <a:r>
              <a:rPr lang="en-US" baseline="-25000" dirty="0" err="1" smtClean="0"/>
              <a:t>w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2667000" y="5372100"/>
            <a:ext cx="12192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105551" y="4114800"/>
            <a:ext cx="12192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91000" y="4343400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Gaussian</a:t>
            </a:r>
          </a:p>
          <a:p>
            <a:pPr algn="ctr"/>
            <a:r>
              <a:rPr lang="en-US" dirty="0" smtClean="0"/>
              <a:t>noise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924300" y="5981700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lus 15"/>
          <p:cNvSpPr/>
          <p:nvPr/>
        </p:nvSpPr>
        <p:spPr>
          <a:xfrm>
            <a:off x="4495800" y="5749538"/>
            <a:ext cx="457200" cy="457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41" idx="4"/>
          </p:cNvCxnSpPr>
          <p:nvPr/>
        </p:nvCxnSpPr>
        <p:spPr>
          <a:xfrm>
            <a:off x="4715151" y="5257800"/>
            <a:ext cx="0" cy="4917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082212" y="550366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962400" y="5564872"/>
            <a:ext cx="61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</a:t>
            </a:r>
            <a:r>
              <a:rPr lang="en-US" baseline="-25000" dirty="0" err="1" smtClean="0"/>
              <a:t>w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105400" y="5975866"/>
            <a:ext cx="2874749" cy="116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018064" y="5550944"/>
            <a:ext cx="291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=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w</a:t>
            </a:r>
            <a:r>
              <a:rPr lang="en-US" dirty="0" smtClean="0"/>
              <a:t>(</a:t>
            </a:r>
            <a:r>
              <a:rPr lang="en-US" b="1" dirty="0" smtClean="0"/>
              <a:t>x</a:t>
            </a:r>
            <a:r>
              <a:rPr lang="en-US" dirty="0" smtClean="0"/>
              <a:t>) + noise ~ P(Y=</a:t>
            </a:r>
            <a:r>
              <a:rPr lang="en-US" dirty="0" err="1" smtClean="0"/>
              <a:t>y|X</a:t>
            </a:r>
            <a:r>
              <a:rPr lang="en-US" dirty="0" smtClean="0"/>
              <a:t>=</a:t>
            </a:r>
            <a:r>
              <a:rPr lang="en-US" b="1" dirty="0" smtClean="0"/>
              <a:t>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0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Gaussian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17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3048000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09252" y="45836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7852" y="293593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048000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11174" y="559126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19774" y="394353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32289" y="4889866"/>
            <a:ext cx="277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Blue: frequentist regression</a:t>
            </a:r>
          </a:p>
          <a:p>
            <a:r>
              <a:rPr lang="en-US" dirty="0" smtClean="0"/>
              <a:t>Red: prior on </a:t>
            </a:r>
            <a:r>
              <a:rPr lang="en-US" b="1" dirty="0" smtClean="0"/>
              <a:t>w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39401" y="5831534"/>
            <a:ext cx="256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Blue: Bayesian regression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6444734"/>
            <a:ext cx="5715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doingbayesiandataanalysis.blogspot.com/2013_12_01_archive.html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011200" y="2620800"/>
            <a:ext cx="3081600" cy="3024000"/>
            <a:chOff x="5011200" y="2620800"/>
            <a:chExt cx="3081600" cy="3024000"/>
          </a:xfrm>
        </p:grpSpPr>
        <p:sp>
          <p:nvSpPr>
            <p:cNvPr id="8" name="Freeform 7"/>
            <p:cNvSpPr/>
            <p:nvPr/>
          </p:nvSpPr>
          <p:spPr>
            <a:xfrm>
              <a:off x="5011200" y="2620800"/>
              <a:ext cx="3081600" cy="3024000"/>
            </a:xfrm>
            <a:custGeom>
              <a:avLst/>
              <a:gdLst>
                <a:gd name="connsiteX0" fmla="*/ 0 w 3081600"/>
                <a:gd name="connsiteY0" fmla="*/ 2376000 h 3024000"/>
                <a:gd name="connsiteX1" fmla="*/ 806400 w 3081600"/>
                <a:gd name="connsiteY1" fmla="*/ 1987200 h 3024000"/>
                <a:gd name="connsiteX2" fmla="*/ 1526400 w 3081600"/>
                <a:gd name="connsiteY2" fmla="*/ 1612800 h 3024000"/>
                <a:gd name="connsiteX3" fmla="*/ 1915200 w 3081600"/>
                <a:gd name="connsiteY3" fmla="*/ 1238400 h 3024000"/>
                <a:gd name="connsiteX4" fmla="*/ 2419200 w 3081600"/>
                <a:gd name="connsiteY4" fmla="*/ 748800 h 3024000"/>
                <a:gd name="connsiteX5" fmla="*/ 3081600 w 3081600"/>
                <a:gd name="connsiteY5" fmla="*/ 0 h 3024000"/>
                <a:gd name="connsiteX6" fmla="*/ 3067200 w 3081600"/>
                <a:gd name="connsiteY6" fmla="*/ 820800 h 3024000"/>
                <a:gd name="connsiteX7" fmla="*/ 2131200 w 3081600"/>
                <a:gd name="connsiteY7" fmla="*/ 1339200 h 3024000"/>
                <a:gd name="connsiteX8" fmla="*/ 1627200 w 3081600"/>
                <a:gd name="connsiteY8" fmla="*/ 1627200 h 3024000"/>
                <a:gd name="connsiteX9" fmla="*/ 1267200 w 3081600"/>
                <a:gd name="connsiteY9" fmla="*/ 2001600 h 3024000"/>
                <a:gd name="connsiteX10" fmla="*/ 288000 w 3081600"/>
                <a:gd name="connsiteY10" fmla="*/ 3024000 h 3024000"/>
                <a:gd name="connsiteX11" fmla="*/ 14400 w 3081600"/>
                <a:gd name="connsiteY11" fmla="*/ 3009600 h 3024000"/>
                <a:gd name="connsiteX12" fmla="*/ 0 w 3081600"/>
                <a:gd name="connsiteY12" fmla="*/ 2376000 h 30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81600" h="3024000">
                  <a:moveTo>
                    <a:pt x="0" y="2376000"/>
                  </a:moveTo>
                  <a:lnTo>
                    <a:pt x="806400" y="1987200"/>
                  </a:lnTo>
                  <a:lnTo>
                    <a:pt x="1526400" y="1612800"/>
                  </a:lnTo>
                  <a:lnTo>
                    <a:pt x="1915200" y="1238400"/>
                  </a:lnTo>
                  <a:lnTo>
                    <a:pt x="2419200" y="748800"/>
                  </a:lnTo>
                  <a:lnTo>
                    <a:pt x="3081600" y="0"/>
                  </a:lnTo>
                  <a:lnTo>
                    <a:pt x="3067200" y="820800"/>
                  </a:lnTo>
                  <a:lnTo>
                    <a:pt x="2131200" y="1339200"/>
                  </a:lnTo>
                  <a:lnTo>
                    <a:pt x="1627200" y="1627200"/>
                  </a:lnTo>
                  <a:lnTo>
                    <a:pt x="1267200" y="2001600"/>
                  </a:lnTo>
                  <a:lnTo>
                    <a:pt x="288000" y="3024000"/>
                  </a:lnTo>
                  <a:lnTo>
                    <a:pt x="14400" y="3009600"/>
                  </a:lnTo>
                  <a:lnTo>
                    <a:pt x="0" y="2376000"/>
                  </a:lnTo>
                  <a:close/>
                </a:path>
              </a:pathLst>
            </a:custGeom>
            <a:solidFill>
              <a:schemeClr val="accent5">
                <a:lumMod val="5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5011200" y="3080266"/>
              <a:ext cx="3081600" cy="237386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0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</a:t>
            </a:r>
            <a:r>
              <a:rPr lang="en-US" dirty="0"/>
              <a:t>G</a:t>
            </a:r>
            <a:r>
              <a:rPr lang="en-US" dirty="0" smtClean="0"/>
              <a:t>aussian </a:t>
            </a:r>
            <a:r>
              <a:rPr lang="en-US" dirty="0"/>
              <a:t>P</a:t>
            </a:r>
            <a:r>
              <a:rPr lang="en-US" dirty="0" smtClean="0"/>
              <a:t>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18</a:t>
            </a:fld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416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57500"/>
            <a:ext cx="43434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6276201"/>
            <a:ext cx="76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http://scikit-learn.org/stable/auto_examples/gaussian_process/plot_gp_regression.html</a:t>
            </a:r>
          </a:p>
        </p:txBody>
      </p:sp>
    </p:spTree>
    <p:extLst>
      <p:ext uri="{BB962C8B-B14F-4D97-AF65-F5344CB8AC3E}">
        <p14:creationId xmlns:p14="http://schemas.microsoft.com/office/powerpoint/2010/main" val="3882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19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0"/>
            <a:ext cx="3981450" cy="377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60198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http://blogs.sas.com/content/jmp/2012/12/04/visualizing-the-variability-of-a-curve-using-bootstrapping/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4600" y="2743200"/>
            <a:ext cx="336678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543300" y="5257800"/>
            <a:ext cx="27051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92748" y="52694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32004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5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Last time: Mixture models</a:t>
            </a:r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8400"/>
            <a:ext cx="388381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0"/>
            <a:ext cx="276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53340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Kernel trick for generative models: </a:t>
            </a:r>
            <a:r>
              <a:rPr lang="en-US" dirty="0" smtClean="0"/>
              <a:t>When d</a:t>
            </a:r>
            <a:r>
              <a:rPr lang="en-US" dirty="0" smtClean="0">
                <a:sym typeface="Symbol"/>
              </a:rPr>
              <a:t>&gt;&gt; </a:t>
            </a:r>
            <a:r>
              <a:rPr lang="en-US" dirty="0" smtClean="0"/>
              <a:t>N the covariance matrix X</a:t>
            </a:r>
            <a:r>
              <a:rPr lang="en-US" baseline="30000" dirty="0" smtClean="0"/>
              <a:t>T</a:t>
            </a:r>
            <a:r>
              <a:rPr lang="en-US" dirty="0" smtClean="0"/>
              <a:t>X is too large, we can use XX</a:t>
            </a:r>
            <a:r>
              <a:rPr lang="en-US" baseline="30000" dirty="0" smtClean="0"/>
              <a:t>T</a:t>
            </a:r>
            <a:r>
              <a:rPr lang="en-US" dirty="0" smtClean="0"/>
              <a:t> instead in many algorithms. This lends itself to “</a:t>
            </a:r>
            <a:r>
              <a:rPr lang="en-US" dirty="0" err="1" smtClean="0"/>
              <a:t>kernelization</a:t>
            </a:r>
            <a:r>
              <a:rPr lang="en-US" dirty="0" smtClean="0"/>
              <a:t>”:</a:t>
            </a:r>
          </a:p>
          <a:p>
            <a:pPr lvl="1"/>
            <a:r>
              <a:rPr lang="en-US" dirty="0" smtClean="0"/>
              <a:t>Kernel PCA,</a:t>
            </a:r>
          </a:p>
          <a:p>
            <a:pPr lvl="1"/>
            <a:r>
              <a:rPr lang="en-US" dirty="0" smtClean="0"/>
              <a:t>Kernel LDA,</a:t>
            </a:r>
          </a:p>
          <a:p>
            <a:pPr lvl="1"/>
            <a:r>
              <a:rPr lang="en-US" dirty="0" smtClean="0"/>
              <a:t>Kernel ridge regression a.k.a. “Gaussian processes”.</a:t>
            </a:r>
          </a:p>
          <a:p>
            <a:r>
              <a:rPr lang="en-US" b="1" dirty="0"/>
              <a:t>Parameter estimation: </a:t>
            </a:r>
            <a:r>
              <a:rPr lang="en-US" dirty="0"/>
              <a:t>From a data generating point of view, </a:t>
            </a:r>
            <a:r>
              <a:rPr lang="en-US" b="1" dirty="0"/>
              <a:t>Maximum Likelihood (ML) </a:t>
            </a:r>
            <a:r>
              <a:rPr lang="en-US" dirty="0"/>
              <a:t>makes sense as a parameter estimation paradigm:</a:t>
            </a:r>
          </a:p>
          <a:p>
            <a:pPr lvl="1"/>
            <a:r>
              <a:rPr lang="en-US" dirty="0"/>
              <a:t> The “classical” ways of estimating mean and covariance are ML estimators. </a:t>
            </a:r>
          </a:p>
          <a:p>
            <a:pPr lvl="1"/>
            <a:r>
              <a:rPr lang="en-US" dirty="0"/>
              <a:t>Regularization has also its equivalent in the data generating setting: the Maximum A Posteriori (MAP) framework.</a:t>
            </a:r>
          </a:p>
          <a:p>
            <a:r>
              <a:rPr lang="en-US" b="1" dirty="0" smtClean="0"/>
              <a:t>Gaussian processes: </a:t>
            </a:r>
            <a:r>
              <a:rPr lang="en-US" dirty="0" smtClean="0"/>
              <a:t>For regression, </a:t>
            </a:r>
            <a:r>
              <a:rPr lang="en-US" dirty="0"/>
              <a:t>G</a:t>
            </a:r>
            <a:r>
              <a:rPr lang="en-US" dirty="0" smtClean="0"/>
              <a:t>aussian processes allow you to estimate P(Y|X), so compute error bars of predictions.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08903" y="925253"/>
            <a:ext cx="2186048" cy="2319081"/>
            <a:chOff x="608903" y="925253"/>
            <a:chExt cx="2186048" cy="2319081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925253"/>
              <a:ext cx="1879854" cy="1885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608903" y="2875002"/>
              <a:ext cx="2186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Alexei (</a:t>
              </a:r>
              <a:r>
                <a:rPr lang="en-US" dirty="0" err="1"/>
                <a:t>Alyosha</a:t>
              </a:r>
              <a:r>
                <a:rPr lang="en-US" dirty="0"/>
                <a:t>) </a:t>
              </a:r>
              <a:r>
                <a:rPr lang="en-US" dirty="0" err="1"/>
                <a:t>Efros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8000" y="1524000"/>
            <a:ext cx="1863102" cy="2443689"/>
            <a:chOff x="3048000" y="1524000"/>
            <a:chExt cx="1863102" cy="2443689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524000"/>
              <a:ext cx="1863102" cy="2055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200400" y="3598357"/>
              <a:ext cx="15007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Nihar</a:t>
              </a:r>
              <a:r>
                <a:rPr lang="en-US" dirty="0"/>
                <a:t> B. Shah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2600" y="1383911"/>
            <a:ext cx="8254200" cy="5490996"/>
            <a:chOff x="432600" y="1383911"/>
            <a:chExt cx="8254200" cy="5490996"/>
          </a:xfrm>
        </p:grpSpPr>
        <p:grpSp>
          <p:nvGrpSpPr>
            <p:cNvPr id="9" name="Group 8"/>
            <p:cNvGrpSpPr/>
            <p:nvPr/>
          </p:nvGrpSpPr>
          <p:grpSpPr>
            <a:xfrm>
              <a:off x="5309400" y="1383911"/>
              <a:ext cx="1905000" cy="2272689"/>
              <a:chOff x="5309400" y="1383911"/>
              <a:chExt cx="1905000" cy="2272689"/>
            </a:xfrm>
          </p:grpSpPr>
          <p:pic>
            <p:nvPicPr>
              <p:cNvPr id="23555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9400" y="1383911"/>
                <a:ext cx="1905000" cy="190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5687864" y="3287268"/>
                <a:ext cx="11480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Brian Chu 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2600" y="3542285"/>
              <a:ext cx="1719416" cy="2501408"/>
              <a:chOff x="432600" y="3542285"/>
              <a:chExt cx="1719416" cy="2501408"/>
            </a:xfrm>
          </p:grpSpPr>
          <p:pic>
            <p:nvPicPr>
              <p:cNvPr id="23556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600" y="3542285"/>
                <a:ext cx="1719416" cy="2132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01482" y="5674361"/>
                <a:ext cx="15816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Weicheng</a:t>
                </a:r>
                <a:r>
                  <a:rPr lang="en-US" dirty="0"/>
                  <a:t> </a:t>
                </a:r>
                <a:r>
                  <a:rPr lang="en-US" dirty="0" err="1"/>
                  <a:t>Kuo</a:t>
                </a:r>
                <a:r>
                  <a:rPr lang="en-US" dirty="0"/>
                  <a:t> 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438400" y="4055025"/>
              <a:ext cx="1905000" cy="2272689"/>
              <a:chOff x="2438400" y="4055025"/>
              <a:chExt cx="1905000" cy="2272689"/>
            </a:xfrm>
          </p:grpSpPr>
          <p:pic>
            <p:nvPicPr>
              <p:cNvPr id="23557" name="Picture 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8400" y="4055025"/>
                <a:ext cx="1905000" cy="1905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2641854" y="5958382"/>
                <a:ext cx="15834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Deepak Pathak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572000" y="4086225"/>
              <a:ext cx="1905000" cy="2788682"/>
              <a:chOff x="4572000" y="4086225"/>
              <a:chExt cx="1905000" cy="2788682"/>
            </a:xfrm>
          </p:grpSpPr>
          <p:pic>
            <p:nvPicPr>
              <p:cNvPr id="23558" name="Picture 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4086225"/>
                <a:ext cx="1905000" cy="2419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864688" y="6505575"/>
                <a:ext cx="13837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Shaun Singh 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29400" y="3656600"/>
              <a:ext cx="2057400" cy="2425089"/>
              <a:chOff x="6629400" y="3579623"/>
              <a:chExt cx="2057400" cy="2425089"/>
            </a:xfrm>
          </p:grpSpPr>
          <p:pic>
            <p:nvPicPr>
              <p:cNvPr id="23559" name="Picture 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9400" y="3579623"/>
                <a:ext cx="2057400" cy="2057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6927323" y="5635380"/>
                <a:ext cx="1461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Faraz</a:t>
                </a:r>
                <a:r>
                  <a:rPr lang="en-US" dirty="0"/>
                  <a:t> </a:t>
                </a:r>
                <a:r>
                  <a:rPr lang="en-US" dirty="0" err="1"/>
                  <a:t>Tavakoli</a:t>
                </a:r>
                <a:endParaRPr lang="en-US" dirty="0"/>
              </a:p>
            </p:txBody>
          </p:sp>
        </p:grp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100" y="457200"/>
            <a:ext cx="990280" cy="71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9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71"/>
          <p:cNvSpPr>
            <a:spLocks noChangeArrowheads="1"/>
          </p:cNvSpPr>
          <p:nvPr/>
        </p:nvSpPr>
        <p:spPr bwMode="auto">
          <a:xfrm>
            <a:off x="5207236" y="5425677"/>
            <a:ext cx="1181100" cy="781050"/>
          </a:xfrm>
          <a:prstGeom prst="rect">
            <a:avLst/>
          </a:prstGeom>
          <a:solidFill>
            <a:srgbClr val="0000FF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6" name="Group 70"/>
          <p:cNvGrpSpPr>
            <a:grpSpLocks/>
          </p:cNvGrpSpPr>
          <p:nvPr/>
        </p:nvGrpSpPr>
        <p:grpSpPr bwMode="auto">
          <a:xfrm>
            <a:off x="2307637" y="1418692"/>
            <a:ext cx="5413375" cy="4764707"/>
            <a:chOff x="741" y="465"/>
            <a:chExt cx="4574" cy="3792"/>
          </a:xfrm>
        </p:grpSpPr>
        <p:pic>
          <p:nvPicPr>
            <p:cNvPr id="7" name="Picture 62" descr="Z:\user On My Mac\Isabelle\Projects\Challenges\ICCV2011\Documents\world_ma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828"/>
              <a:ext cx="4329" cy="2781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3" descr="Z:\user On My Mac\Isabelle\Projects\Challenges\ICCV2011\Documents\espci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" y="3733"/>
              <a:ext cx="683" cy="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4" descr="Z:\user On My Mac\Isabelle\Projects\Challenges\ICCV2011\Documents\at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" y="3820"/>
              <a:ext cx="1225" cy="36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0" name="Picture 65" descr="Z:\user On My Mac\Isabelle\Projects\Challenges\ICCV2011\Documents\tour-eiffe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1" y="3458"/>
              <a:ext cx="1064" cy="79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utoShape 66"/>
            <p:cNvSpPr>
              <a:spLocks noChangeArrowheads="1"/>
            </p:cNvSpPr>
            <p:nvPr/>
          </p:nvSpPr>
          <p:spPr bwMode="auto">
            <a:xfrm>
              <a:off x="2009" y="465"/>
              <a:ext cx="1697" cy="166"/>
            </a:xfrm>
            <a:prstGeom prst="leftArrow">
              <a:avLst>
                <a:gd name="adj1" fmla="val 50000"/>
                <a:gd name="adj2" fmla="val 255572"/>
              </a:avLst>
            </a:prstGeom>
            <a:solidFill>
              <a:schemeClr val="accent1"/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Line 67"/>
            <p:cNvSpPr>
              <a:spLocks noChangeShapeType="1"/>
            </p:cNvSpPr>
            <p:nvPr/>
          </p:nvSpPr>
          <p:spPr bwMode="auto">
            <a:xfrm flipH="1" flipV="1">
              <a:off x="2792" y="1983"/>
              <a:ext cx="798" cy="1671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68"/>
            <p:cNvSpPr>
              <a:spLocks noChangeShapeType="1"/>
            </p:cNvSpPr>
            <p:nvPr/>
          </p:nvSpPr>
          <p:spPr bwMode="auto">
            <a:xfrm flipH="1" flipV="1">
              <a:off x="2006" y="2111"/>
              <a:ext cx="456" cy="1676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69"/>
            <p:cNvSpPr>
              <a:spLocks noChangeShapeType="1"/>
            </p:cNvSpPr>
            <p:nvPr/>
          </p:nvSpPr>
          <p:spPr bwMode="auto">
            <a:xfrm flipV="1">
              <a:off x="776" y="2069"/>
              <a:ext cx="704" cy="1707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5" name="Picture 79" descr="Z:\user On My Mac\Isabelle\Clopinet\Logo\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87" y="5607137"/>
            <a:ext cx="1811337" cy="546100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7" y="4737187"/>
            <a:ext cx="1562100" cy="60801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550626"/>
            <a:ext cx="2305050" cy="291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58" y="3810000"/>
            <a:ext cx="2085542" cy="260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14" y="1752600"/>
            <a:ext cx="2378562" cy="237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50" y="2939973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37" y="4009468"/>
            <a:ext cx="22002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73583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10001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37" y="221692"/>
            <a:ext cx="10096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13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6" y="533400"/>
            <a:ext cx="1370874" cy="182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23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581400"/>
            <a:ext cx="114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66FF"/>
                </a:solidFill>
              </a:rPr>
              <a:t>LDA</a:t>
            </a:r>
            <a:endParaRPr lang="en-US" sz="4000" b="1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4182476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419600" y="3573081"/>
            <a:ext cx="1876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Mixture models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24908" y="4409182"/>
            <a:ext cx="2295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Gaussian 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processes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4849739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743200" y="258386"/>
            <a:ext cx="3943902" cy="2942014"/>
            <a:chOff x="3189317" y="258387"/>
            <a:chExt cx="2601883" cy="1951413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317" y="258387"/>
              <a:ext cx="2601883" cy="195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189317" y="258387"/>
              <a:ext cx="2601883" cy="1951413"/>
            </a:xfrm>
            <a:prstGeom prst="rect">
              <a:avLst/>
            </a:prstGeom>
            <a:solidFill>
              <a:srgbClr val="FFFFFF">
                <a:alpha val="6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 rot="17947004">
            <a:off x="1368933" y="3717570"/>
            <a:ext cx="1212418" cy="256909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4158870"/>
            <a:ext cx="1867143" cy="253312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1"/>
            <a:ext cx="1958895" cy="2514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502044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0710" y="5475982"/>
            <a:ext cx="1505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66FF"/>
                </a:solidFill>
              </a:rPr>
              <a:t>Naïve Bayes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22" name="Right Triangle 21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Generative </a:t>
            </a:r>
            <a:r>
              <a:rPr lang="en-US" dirty="0" smtClean="0"/>
              <a:t>models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0600" y="1905000"/>
            <a:ext cx="80823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P(X|Y)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7010400" y="863025"/>
            <a:ext cx="1505071" cy="1422975"/>
            <a:chOff x="7010400" y="863025"/>
            <a:chExt cx="1505071" cy="1422975"/>
          </a:xfrm>
        </p:grpSpPr>
        <p:sp>
          <p:nvSpPr>
            <p:cNvPr id="3" name="Right Arrow 2"/>
            <p:cNvSpPr/>
            <p:nvPr/>
          </p:nvSpPr>
          <p:spPr>
            <a:xfrm rot="5400000">
              <a:off x="7343463" y="1378402"/>
              <a:ext cx="762000" cy="105319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10400" y="863025"/>
              <a:ext cx="1505071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/>
                <a:t>Today</a:t>
              </a:r>
              <a:endParaRPr lang="en-US" sz="32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200" y="2496741"/>
            <a:ext cx="1911245" cy="1785104"/>
            <a:chOff x="76200" y="2496741"/>
            <a:chExt cx="1911245" cy="1785104"/>
          </a:xfrm>
        </p:grpSpPr>
        <p:sp>
          <p:nvSpPr>
            <p:cNvPr id="32" name="Rounded Rectangular Callout 31"/>
            <p:cNvSpPr/>
            <p:nvPr/>
          </p:nvSpPr>
          <p:spPr>
            <a:xfrm>
              <a:off x="76200" y="2502045"/>
              <a:ext cx="1898248" cy="1536556"/>
            </a:xfrm>
            <a:prstGeom prst="wedgeRoundRectCallout">
              <a:avLst>
                <a:gd name="adj1" fmla="val 5747"/>
                <a:gd name="adj2" fmla="val 5923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3289" y="2496741"/>
              <a:ext cx="1834156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Algorithm</a:t>
              </a:r>
              <a:r>
                <a:rPr lang="en-US" dirty="0" smtClean="0"/>
                <a:t>:</a:t>
              </a:r>
            </a:p>
            <a:p>
              <a:r>
                <a:rPr lang="en-US" dirty="0" smtClean="0"/>
                <a:t>Centroid</a:t>
              </a:r>
            </a:p>
            <a:p>
              <a:r>
                <a:rPr lang="en-US" b="1" dirty="0" smtClean="0"/>
                <a:t>w</a:t>
              </a:r>
              <a:r>
                <a:rPr lang="en-US" dirty="0" smtClean="0"/>
                <a:t> =</a:t>
              </a:r>
              <a:r>
                <a:rPr lang="en-US" dirty="0" err="1" smtClean="0">
                  <a:latin typeface="Symbol" panose="05050102010706020507" pitchFamily="18" charset="2"/>
                </a:rPr>
                <a:t>S</a:t>
              </a:r>
              <a:r>
                <a:rPr lang="en-US" baseline="-25000" dirty="0" err="1" smtClean="0">
                  <a:latin typeface="+mj-lt"/>
                </a:rPr>
                <a:t>k</a:t>
              </a:r>
              <a:r>
                <a:rPr lang="en-US" dirty="0" smtClean="0"/>
                <a:t> </a:t>
              </a:r>
              <a:r>
                <a:rPr lang="en-US" dirty="0" err="1" smtClean="0"/>
                <a:t>y</a:t>
              </a:r>
              <a:r>
                <a:rPr lang="en-US" baseline="30000" dirty="0" err="1" smtClean="0"/>
                <a:t>k</a:t>
              </a:r>
              <a:r>
                <a:rPr lang="en-US" b="1" dirty="0" err="1" smtClean="0"/>
                <a:t>x</a:t>
              </a:r>
              <a:r>
                <a:rPr lang="en-US" baseline="30000" dirty="0" err="1" smtClean="0"/>
                <a:t>k</a:t>
              </a:r>
              <a:r>
                <a:rPr lang="en-US" baseline="30000" dirty="0" smtClean="0"/>
                <a:t> </a:t>
              </a:r>
              <a:r>
                <a:rPr lang="en-US" dirty="0" smtClean="0"/>
                <a:t>= </a:t>
              </a:r>
              <a:r>
                <a:rPr lang="en-US" dirty="0" err="1" smtClean="0"/>
                <a:t>X</a:t>
              </a:r>
              <a:r>
                <a:rPr lang="en-US" baseline="30000" dirty="0" err="1" smtClean="0"/>
                <a:t>T</a:t>
              </a:r>
              <a:r>
                <a:rPr lang="en-US" b="1" dirty="0" err="1" smtClean="0"/>
                <a:t>y</a:t>
              </a:r>
              <a:endParaRPr lang="en-US" baseline="30000" dirty="0" smtClean="0"/>
            </a:p>
            <a:p>
              <a:r>
                <a:rPr lang="en-US" dirty="0" err="1" smtClean="0"/>
                <a:t>y</a:t>
              </a:r>
              <a:r>
                <a:rPr lang="en-US" baseline="30000" dirty="0" err="1"/>
                <a:t>k</a:t>
              </a:r>
              <a:r>
                <a:rPr lang="en-US" dirty="0" smtClean="0">
                  <a:sym typeface="Symbol"/>
                </a:rPr>
                <a:t>{</a:t>
              </a:r>
              <a:r>
                <a:rPr lang="en-US" dirty="0" smtClean="0"/>
                <a:t>+</a:t>
              </a:r>
              <a:r>
                <a:rPr lang="en-US" dirty="0"/>
                <a:t>1/N</a:t>
              </a:r>
              <a:r>
                <a:rPr lang="en-US" baseline="-25000" dirty="0"/>
                <a:t>1</a:t>
              </a:r>
              <a:r>
                <a:rPr lang="en-US" dirty="0"/>
                <a:t>, -1/N</a:t>
              </a:r>
              <a:r>
                <a:rPr lang="en-US" baseline="-25000" dirty="0"/>
                <a:t>0</a:t>
              </a:r>
              <a:r>
                <a:rPr lang="en-US" dirty="0" smtClean="0">
                  <a:sym typeface="Symbol"/>
                </a:rPr>
                <a:t>}</a:t>
              </a:r>
            </a:p>
            <a:p>
              <a:r>
                <a:rPr lang="en-US" b="1" dirty="0">
                  <a:sym typeface="Symbol"/>
                </a:rPr>
                <a:t>w</a:t>
              </a:r>
              <a:r>
                <a:rPr lang="en-US" dirty="0">
                  <a:sym typeface="Symbol"/>
                </a:rPr>
                <a:t>=  </a:t>
              </a:r>
              <a:r>
                <a:rPr lang="en-US" altLang="en-US" sz="2000" b="1" dirty="0" smtClean="0">
                  <a:latin typeface="Symbol" panose="05050102010706020507" pitchFamily="18" charset="2"/>
                </a:rPr>
                <a:t>m</a:t>
              </a:r>
              <a:r>
                <a:rPr lang="en-US" altLang="en-US" b="1" baseline="30000" dirty="0" smtClean="0"/>
                <a:t>[1</a:t>
              </a:r>
              <a:r>
                <a:rPr lang="en-US" altLang="en-US" b="1" baseline="30000" dirty="0"/>
                <a:t>]</a:t>
              </a:r>
              <a:r>
                <a:rPr lang="en-US" altLang="en-US" b="1" dirty="0"/>
                <a:t>– </a:t>
              </a:r>
              <a:r>
                <a:rPr lang="en-US" altLang="en-US" sz="2000" b="1" dirty="0">
                  <a:latin typeface="Symbol" panose="05050102010706020507" pitchFamily="18" charset="2"/>
                </a:rPr>
                <a:t>m</a:t>
              </a:r>
              <a:r>
                <a:rPr lang="en-US" altLang="en-US" b="1" baseline="30000" dirty="0"/>
                <a:t>[0</a:t>
              </a:r>
              <a:r>
                <a:rPr lang="en-US" altLang="en-US" b="1" baseline="30000" dirty="0" smtClean="0"/>
                <a:t>]</a:t>
              </a:r>
              <a:endParaRPr lang="en-US" altLang="en-US" dirty="0"/>
            </a:p>
            <a:p>
              <a:r>
                <a:rPr lang="en-US" dirty="0" smtClean="0">
                  <a:sym typeface="Symbol"/>
                </a:rPr>
                <a:t> </a:t>
              </a:r>
              <a:endParaRPr lang="en-US" dirty="0" smtClean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057399" y="4727051"/>
            <a:ext cx="1981891" cy="2411199"/>
            <a:chOff x="2057399" y="5093934"/>
            <a:chExt cx="1981891" cy="2024066"/>
          </a:xfrm>
        </p:grpSpPr>
        <p:sp>
          <p:nvSpPr>
            <p:cNvPr id="43" name="Rounded Rectangular Callout 42"/>
            <p:cNvSpPr/>
            <p:nvPr/>
          </p:nvSpPr>
          <p:spPr>
            <a:xfrm flipV="1">
              <a:off x="2057399" y="5093934"/>
              <a:ext cx="1981891" cy="1715622"/>
            </a:xfrm>
            <a:prstGeom prst="wedgeRoundRectCallout">
              <a:avLst>
                <a:gd name="adj1" fmla="val 5747"/>
                <a:gd name="adj2" fmla="val 5923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35180" y="5257800"/>
              <a:ext cx="1882247" cy="1860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Algorithm:</a:t>
              </a:r>
              <a:endParaRPr lang="en-US" dirty="0" smtClean="0"/>
            </a:p>
            <a:p>
              <a:r>
                <a:rPr lang="en-US" b="1" dirty="0">
                  <a:sym typeface="Symbol"/>
                </a:rPr>
                <a:t>w</a:t>
              </a:r>
              <a:r>
                <a:rPr lang="en-US" dirty="0">
                  <a:sym typeface="Symbol"/>
                </a:rPr>
                <a:t>= </a:t>
              </a:r>
              <a:r>
                <a:rPr lang="en-US" sz="2400" b="1" i="1" dirty="0" smtClean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 smtClean="0">
                  <a:latin typeface="Symbol" panose="05050102010706020507" pitchFamily="18" charset="2"/>
                  <a:sym typeface="Symbol"/>
                </a:rPr>
                <a:t>-1</a:t>
              </a:r>
              <a:r>
                <a:rPr lang="en-US" dirty="0" smtClean="0">
                  <a:sym typeface="Symbol"/>
                </a:rPr>
                <a:t>(</a:t>
              </a:r>
              <a:r>
                <a:rPr lang="en-US" altLang="en-US" sz="2000" b="1" dirty="0" smtClean="0">
                  <a:latin typeface="Symbol" panose="05050102010706020507" pitchFamily="18" charset="2"/>
                </a:rPr>
                <a:t>m</a:t>
              </a:r>
              <a:r>
                <a:rPr lang="en-US" altLang="en-US" b="1" baseline="30000" dirty="0" smtClean="0"/>
                <a:t>[1</a:t>
              </a:r>
              <a:r>
                <a:rPr lang="en-US" altLang="en-US" b="1" baseline="30000" dirty="0"/>
                <a:t>]</a:t>
              </a:r>
              <a:r>
                <a:rPr lang="en-US" altLang="en-US" b="1" dirty="0"/>
                <a:t>– </a:t>
              </a:r>
              <a:r>
                <a:rPr lang="en-US" altLang="en-US" sz="2000" b="1" dirty="0">
                  <a:latin typeface="Symbol" panose="05050102010706020507" pitchFamily="18" charset="2"/>
                </a:rPr>
                <a:t>m</a:t>
              </a:r>
              <a:r>
                <a:rPr lang="en-US" altLang="en-US" b="1" baseline="30000" dirty="0"/>
                <a:t>[0</a:t>
              </a:r>
              <a:r>
                <a:rPr lang="en-US" altLang="en-US" b="1" baseline="30000" dirty="0" smtClean="0"/>
                <a:t>]</a:t>
              </a:r>
              <a:r>
                <a:rPr lang="en-US" altLang="en-US" dirty="0" smtClean="0"/>
                <a:t>)</a:t>
              </a:r>
            </a:p>
            <a:p>
              <a:r>
                <a:rPr lang="en-US" sz="2400" b="1" i="1" dirty="0" smtClean="0">
                  <a:latin typeface="Symbol" panose="05050102010706020507" pitchFamily="18" charset="2"/>
                  <a:sym typeface="Symbol"/>
                </a:rPr>
                <a:t>S </a:t>
              </a:r>
              <a:r>
                <a:rPr lang="en-US" dirty="0" smtClean="0">
                  <a:latin typeface="+mj-lt"/>
                  <a:sym typeface="Symbol"/>
                </a:rPr>
                <a:t>=</a:t>
              </a:r>
              <a:r>
                <a:rPr lang="en-US" b="1" i="1" dirty="0" smtClean="0">
                  <a:latin typeface="Symbol" panose="05050102010706020507" pitchFamily="18" charset="2"/>
                  <a:sym typeface="Symbol"/>
                </a:rPr>
                <a:t>  </a:t>
              </a:r>
              <a:r>
                <a:rPr lang="en-US" dirty="0" err="1" smtClean="0">
                  <a:latin typeface="+mj-lt"/>
                  <a:sym typeface="Symbol"/>
                </a:rPr>
                <a:t>X</a:t>
              </a:r>
              <a:r>
                <a:rPr lang="en-US" baseline="30000" dirty="0" err="1" smtClean="0">
                  <a:latin typeface="+mj-lt"/>
                  <a:sym typeface="Symbol"/>
                </a:rPr>
                <a:t>T</a:t>
              </a:r>
              <a:r>
                <a:rPr lang="en-US" dirty="0" err="1" smtClean="0">
                  <a:latin typeface="+mj-lt"/>
                  <a:sym typeface="Symbol"/>
                </a:rPr>
                <a:t>X</a:t>
              </a:r>
              <a:r>
                <a:rPr lang="en-US" dirty="0" err="1" smtClean="0">
                  <a:latin typeface="Symbol" panose="05050102010706020507" pitchFamily="18" charset="2"/>
                  <a:sym typeface="Symbol"/>
                </a:rPr>
                <a:t>+lI</a:t>
              </a:r>
              <a:r>
                <a:rPr lang="en-US" dirty="0" smtClean="0">
                  <a:latin typeface="Symbol" panose="05050102010706020507" pitchFamily="18" charset="2"/>
                  <a:sym typeface="Symbol"/>
                </a:rPr>
                <a:t>,  l&gt;0</a:t>
              </a:r>
            </a:p>
            <a:p>
              <a:r>
                <a:rPr lang="en-US" b="1" dirty="0"/>
                <a:t>w</a:t>
              </a:r>
              <a:r>
                <a:rPr lang="en-US" dirty="0"/>
                <a:t> </a:t>
              </a:r>
              <a:r>
                <a:rPr lang="en-US" dirty="0" smtClean="0"/>
                <a:t>= </a:t>
              </a:r>
              <a:r>
                <a:rPr lang="en-US" sz="2400" b="1" i="1" dirty="0" smtClean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 smtClean="0">
                  <a:latin typeface="Symbol" panose="05050102010706020507" pitchFamily="18" charset="2"/>
                  <a:sym typeface="Symbol"/>
                </a:rPr>
                <a:t>-1</a:t>
              </a:r>
              <a:r>
                <a:rPr lang="en-US" baseline="30000" dirty="0" smtClean="0">
                  <a:latin typeface="Symbol" panose="05050102010706020507" pitchFamily="18" charset="2"/>
                  <a:sym typeface="Symbol"/>
                </a:rPr>
                <a:t> </a:t>
              </a:r>
              <a:r>
                <a:rPr lang="en-US" dirty="0" err="1" smtClean="0"/>
                <a:t>X</a:t>
              </a:r>
              <a:r>
                <a:rPr lang="en-US" baseline="30000" dirty="0" err="1" smtClean="0"/>
                <a:t>T</a:t>
              </a:r>
              <a:r>
                <a:rPr lang="en-US" b="1" dirty="0" err="1" smtClean="0"/>
                <a:t>y</a:t>
              </a:r>
              <a:endParaRPr lang="en-US" b="1" dirty="0" smtClean="0"/>
            </a:p>
            <a:p>
              <a:r>
                <a:rPr lang="en-US" dirty="0" err="1"/>
                <a:t>y</a:t>
              </a:r>
              <a:r>
                <a:rPr lang="en-US" baseline="30000" dirty="0" err="1"/>
                <a:t>k</a:t>
              </a:r>
              <a:r>
                <a:rPr lang="en-US" dirty="0">
                  <a:sym typeface="Symbol"/>
                </a:rPr>
                <a:t>{</a:t>
              </a:r>
              <a:r>
                <a:rPr lang="en-US" dirty="0"/>
                <a:t>+1/N</a:t>
              </a:r>
              <a:r>
                <a:rPr lang="en-US" baseline="-25000" dirty="0"/>
                <a:t>1</a:t>
              </a:r>
              <a:r>
                <a:rPr lang="en-US" dirty="0"/>
                <a:t>, -1/N</a:t>
              </a:r>
              <a:r>
                <a:rPr lang="en-US" baseline="-25000" dirty="0"/>
                <a:t>0</a:t>
              </a:r>
              <a:r>
                <a:rPr lang="en-US" dirty="0">
                  <a:sym typeface="Symbol"/>
                </a:rPr>
                <a:t>}</a:t>
              </a:r>
            </a:p>
            <a:p>
              <a:endParaRPr lang="en-US" b="1" baseline="30000" dirty="0"/>
            </a:p>
            <a:p>
              <a:endParaRPr lang="en-US" dirty="0" smtClean="0"/>
            </a:p>
          </p:txBody>
        </p:sp>
      </p:grpSp>
      <p:sp>
        <p:nvSpPr>
          <p:cNvPr id="41" name="TextBox 40"/>
          <p:cNvSpPr txBox="1"/>
          <p:nvPr/>
        </p:nvSpPr>
        <p:spPr>
          <a:xfrm rot="19095158">
            <a:off x="138320" y="384522"/>
            <a:ext cx="1577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part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class</a:t>
            </a:r>
            <a:endParaRPr lang="en-US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203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9" y="220606"/>
            <a:ext cx="2353670" cy="16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ight Triangle 24"/>
          <p:cNvSpPr/>
          <p:nvPr/>
        </p:nvSpPr>
        <p:spPr>
          <a:xfrm flipV="1">
            <a:off x="7100" y="0"/>
            <a:ext cx="2299794" cy="20574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91217" y="913352"/>
            <a:ext cx="2328583" cy="991962"/>
          </a:xfrm>
          <a:prstGeom prst="ellipse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876800" y="944813"/>
            <a:ext cx="2362200" cy="914400"/>
          </a:xfrm>
          <a:prstGeom prst="roundRect">
            <a:avLst/>
          </a:prstGeom>
          <a:solidFill>
            <a:srgbClr val="C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               </a:t>
            </a:r>
            <a:r>
              <a:rPr lang="en-US" dirty="0" smtClean="0"/>
              <a:t>Discriminative models</a:t>
            </a:r>
            <a:br>
              <a:rPr lang="en-US" dirty="0" smtClean="0"/>
            </a:br>
            <a:r>
              <a:rPr lang="en-US" altLang="en-US" sz="3200" dirty="0" smtClean="0"/>
              <a:t>f(</a:t>
            </a:r>
            <a:r>
              <a:rPr lang="en-US" altLang="en-US" sz="3200" b="1" dirty="0" smtClean="0"/>
              <a:t>x</a:t>
            </a:r>
            <a:r>
              <a:rPr lang="en-US" altLang="en-US" sz="3200" dirty="0" smtClean="0"/>
              <a:t>) =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0066FF"/>
                </a:solidFill>
              </a:rPr>
              <a:t>(</a:t>
            </a:r>
            <a:r>
              <a:rPr lang="en-US" altLang="en-US" dirty="0" smtClean="0"/>
              <a:t> </a:t>
            </a:r>
            <a:r>
              <a:rPr lang="en-US" altLang="en-US" sz="4800" dirty="0" err="1" smtClean="0">
                <a:latin typeface="Symbol" pitchFamily="18" charset="2"/>
              </a:rPr>
              <a:t>S</a:t>
            </a:r>
            <a:r>
              <a:rPr lang="en-US" altLang="en-US" sz="3200" baseline="-25000" dirty="0" err="1" smtClean="0"/>
              <a:t>k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>
                <a:latin typeface="Symbol" pitchFamily="18" charset="2"/>
              </a:rPr>
              <a:t>a</a:t>
            </a:r>
            <a:r>
              <a:rPr lang="en-US" altLang="en-US" sz="3200" baseline="-25000" dirty="0" err="1" smtClean="0"/>
              <a:t>k</a:t>
            </a:r>
            <a:r>
              <a:rPr lang="en-US" altLang="en-US" sz="3200" baseline="-25000" dirty="0" smtClean="0"/>
              <a:t> </a:t>
            </a:r>
            <a:r>
              <a:rPr lang="en-US" altLang="en-US" b="1" dirty="0" smtClean="0">
                <a:solidFill>
                  <a:srgbClr val="C00000"/>
                </a:solidFill>
              </a:rPr>
              <a:t>[</a:t>
            </a:r>
            <a:r>
              <a:rPr lang="en-US" altLang="en-US" sz="3200" b="1" dirty="0" smtClean="0">
                <a:latin typeface="Symbol" pitchFamily="18" charset="2"/>
              </a:rPr>
              <a:t>F</a:t>
            </a:r>
            <a:r>
              <a:rPr lang="en-US" altLang="en-US" sz="3200" dirty="0" smtClean="0"/>
              <a:t>(</a:t>
            </a:r>
            <a:r>
              <a:rPr lang="en-US" altLang="en-US" sz="3200" b="1" dirty="0" err="1" smtClean="0"/>
              <a:t>x</a:t>
            </a:r>
            <a:r>
              <a:rPr lang="en-US" altLang="en-US" sz="3200" baseline="30000" dirty="0" err="1" smtClean="0"/>
              <a:t>k</a:t>
            </a:r>
            <a:r>
              <a:rPr lang="en-US" altLang="en-US" sz="3200" dirty="0" smtClean="0"/>
              <a:t>)</a:t>
            </a:r>
            <a:r>
              <a:rPr lang="en-US" altLang="en-US" sz="2800" dirty="0" smtClean="0"/>
              <a:t> </a:t>
            </a:r>
            <a:r>
              <a:rPr lang="en-US" altLang="en-US" b="1" dirty="0" smtClean="0">
                <a:solidFill>
                  <a:srgbClr val="0066FF"/>
                </a:solidFill>
              </a:rPr>
              <a:t>)</a:t>
            </a:r>
            <a:r>
              <a:rPr lang="en-US" altLang="en-US" sz="3200" dirty="0" smtClean="0"/>
              <a:t> </a:t>
            </a:r>
            <a:r>
              <a:rPr lang="en-US" altLang="en-US" sz="3200" dirty="0" smtClean="0">
                <a:sym typeface="Symbol" pitchFamily="18" charset="2"/>
              </a:rPr>
              <a:t> </a:t>
            </a:r>
            <a:r>
              <a:rPr lang="en-US" altLang="en-US" sz="3200" b="1" dirty="0" smtClean="0">
                <a:latin typeface="Symbol" pitchFamily="18" charset="2"/>
              </a:rPr>
              <a:t>F</a:t>
            </a:r>
            <a:r>
              <a:rPr lang="en-US" altLang="en-US" sz="3200" dirty="0" smtClean="0"/>
              <a:t>(</a:t>
            </a:r>
            <a:r>
              <a:rPr lang="en-US" altLang="en-US" sz="3200" b="1" dirty="0" smtClean="0"/>
              <a:t>x</a:t>
            </a:r>
            <a:r>
              <a:rPr lang="en-US" altLang="en-US" sz="3200" dirty="0" smtClean="0"/>
              <a:t>)</a:t>
            </a:r>
            <a:r>
              <a:rPr lang="en-US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en-US" b="1" dirty="0" smtClean="0">
                <a:solidFill>
                  <a:srgbClr val="C00000"/>
                </a:solidFill>
              </a:rPr>
              <a:t>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24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7199" y="1639665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66FF"/>
                </a:solidFill>
              </a:rPr>
              <a:t>w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45161" y="169104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k</a:t>
            </a:r>
            <a:r>
              <a:rPr lang="en-US" sz="3200" dirty="0" smtClean="0">
                <a:solidFill>
                  <a:srgbClr val="C00000"/>
                </a:solidFill>
              </a:rPr>
              <a:t>(</a:t>
            </a:r>
            <a:r>
              <a:rPr lang="en-US" sz="3200" b="1" dirty="0" err="1" smtClean="0">
                <a:solidFill>
                  <a:srgbClr val="C00000"/>
                </a:solidFill>
              </a:rPr>
              <a:t>x</a:t>
            </a:r>
            <a:r>
              <a:rPr lang="en-US" sz="3200" baseline="30000" dirty="0" err="1" smtClean="0">
                <a:solidFill>
                  <a:srgbClr val="C00000"/>
                </a:solidFill>
              </a:rPr>
              <a:t>k</a:t>
            </a:r>
            <a:r>
              <a:rPr lang="en-US" sz="3200" dirty="0" smtClean="0">
                <a:solidFill>
                  <a:srgbClr val="C00000"/>
                </a:solidFill>
              </a:rPr>
              <a:t>,</a:t>
            </a:r>
            <a:r>
              <a:rPr lang="en-US" sz="3200" b="1" dirty="0" smtClean="0">
                <a:solidFill>
                  <a:srgbClr val="C00000"/>
                </a:solidFill>
              </a:rPr>
              <a:t> x</a:t>
            </a:r>
            <a:r>
              <a:rPr lang="en-US" sz="3200" dirty="0" smtClean="0">
                <a:solidFill>
                  <a:srgbClr val="C00000"/>
                </a:solidFill>
              </a:rPr>
              <a:t>;</a:t>
            </a:r>
            <a:r>
              <a:rPr lang="en-US" sz="3200" b="1" dirty="0" smtClean="0">
                <a:solidFill>
                  <a:srgbClr val="C00000"/>
                </a:solidFill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99" y="5222319"/>
            <a:ext cx="188384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66FF"/>
                </a:solidFill>
              </a:rPr>
              <a:t>Hebb’s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latin typeface="Symbol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= </a:t>
            </a:r>
            <a:r>
              <a:rPr lang="en-US" altLang="en-US" dirty="0" err="1" smtClean="0">
                <a:latin typeface="+mj-lt"/>
              </a:rPr>
              <a:t>y</a:t>
            </a:r>
            <a:r>
              <a:rPr lang="en-US" altLang="en-US" baseline="-25000" dirty="0" err="1" smtClean="0"/>
              <a:t>k</a:t>
            </a:r>
            <a:endParaRPr lang="en-US" altLang="en-US" baseline="-25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 smtClean="0">
                <a:solidFill>
                  <a:srgbClr val="C00000"/>
                </a:solidFill>
              </a:rPr>
              <a:t>) = 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 smtClean="0">
                <a:solidFill>
                  <a:srgbClr val="C00000"/>
                </a:solidFill>
              </a:rPr>
              <a:t>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66FF"/>
                </a:solidFill>
              </a:rPr>
              <a:t>f(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  <a:p>
            <a:endParaRPr lang="en-US" sz="20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57400" y="3491596"/>
            <a:ext cx="2514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66FF"/>
                </a:solidFill>
              </a:rPr>
              <a:t>“</a:t>
            </a:r>
            <a:r>
              <a:rPr lang="en-US" sz="2000" b="1" dirty="0" err="1" smtClean="0">
                <a:solidFill>
                  <a:srgbClr val="0066FF"/>
                </a:solidFill>
              </a:rPr>
              <a:t>Perceptrons</a:t>
            </a:r>
            <a:r>
              <a:rPr lang="en-US" sz="2000" b="1" dirty="0" smtClean="0">
                <a:solidFill>
                  <a:srgbClr val="0066FF"/>
                </a:solidFill>
              </a:rPr>
              <a:t>”</a:t>
            </a:r>
            <a:endParaRPr lang="en-US" sz="2000" b="1" dirty="0">
              <a:solidFill>
                <a:srgbClr val="00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 smtClean="0"/>
              <a:t>fitted to </a:t>
            </a:r>
            <a:r>
              <a:rPr lang="en-US" altLang="en-US" dirty="0" err="1" smtClean="0"/>
              <a:t>R</a:t>
            </a:r>
            <a:r>
              <a:rPr lang="en-US" altLang="en-US" baseline="-25000" dirty="0" err="1" smtClean="0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>
                <a:solidFill>
                  <a:srgbClr val="C00000"/>
                </a:solidFill>
              </a:rPr>
              <a:t>) =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66FF"/>
                </a:solidFill>
              </a:rPr>
              <a:t>f(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074637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114800" y="3278891"/>
            <a:ext cx="24126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</a:rPr>
              <a:t>Parzen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=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k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</a:t>
            </a:r>
            <a:r>
              <a:rPr lang="en-US" altLang="en-US" dirty="0" smtClean="0">
                <a:solidFill>
                  <a:srgbClr val="C00000"/>
                </a:solidFill>
              </a:rPr>
              <a:t>R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CV</a:t>
            </a:r>
            <a:endParaRPr lang="en-US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/>
              <a:t>)</a:t>
            </a:r>
            <a:endParaRPr lang="en-US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96308" y="3975318"/>
            <a:ext cx="24126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Kernel methods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/>
              <a:t>fitted to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R</a:t>
            </a:r>
            <a:r>
              <a:rPr lang="en-US" altLang="en-US" baseline="-25000" dirty="0">
                <a:solidFill>
                  <a:srgbClr val="C00000"/>
                </a:solidFill>
              </a:rPr>
              <a:t>CV</a:t>
            </a: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 smtClean="0"/>
              <a:t>)</a:t>
            </a:r>
          </a:p>
          <a:p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9016232">
            <a:off x="1517618" y="3475729"/>
            <a:ext cx="761989" cy="267831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5118523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3722064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0"/>
            <a:ext cx="1958895" cy="292271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223766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1307068"/>
            <a:ext cx="652677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rIns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P(Y|X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57399" y="5093934"/>
            <a:ext cx="1981892" cy="2197835"/>
            <a:chOff x="2057399" y="5093934"/>
            <a:chExt cx="1981892" cy="2197835"/>
          </a:xfrm>
        </p:grpSpPr>
        <p:sp>
          <p:nvSpPr>
            <p:cNvPr id="8" name="Rounded Rectangular Callout 7"/>
            <p:cNvSpPr/>
            <p:nvPr/>
          </p:nvSpPr>
          <p:spPr>
            <a:xfrm flipV="1">
              <a:off x="2057399" y="5093934"/>
              <a:ext cx="1981891" cy="1715622"/>
            </a:xfrm>
            <a:prstGeom prst="wedgeRoundRectCallout">
              <a:avLst>
                <a:gd name="adj1" fmla="val 5747"/>
                <a:gd name="adj2" fmla="val 5923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5180" y="5260444"/>
              <a:ext cx="1904111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Algorithms</a:t>
              </a:r>
              <a:r>
                <a:rPr lang="en-US" dirty="0" smtClean="0"/>
                <a:t>:</a:t>
              </a:r>
            </a:p>
            <a:p>
              <a:r>
                <a:rPr lang="en-US" dirty="0" smtClean="0"/>
                <a:t>SVM</a:t>
              </a:r>
            </a:p>
            <a:p>
              <a:r>
                <a:rPr lang="en-US" dirty="0" smtClean="0"/>
                <a:t>Logistic regression</a:t>
              </a:r>
            </a:p>
            <a:p>
              <a:r>
                <a:rPr lang="en-US" dirty="0" smtClean="0"/>
                <a:t>Ridge regression</a:t>
              </a:r>
            </a:p>
            <a:p>
              <a:r>
                <a:rPr lang="en-US" b="1" dirty="0"/>
                <a:t>w</a:t>
              </a:r>
              <a:r>
                <a:rPr lang="en-US" dirty="0"/>
                <a:t> = </a:t>
              </a:r>
              <a:r>
                <a:rPr lang="en-US" dirty="0" err="1" smtClean="0"/>
                <a:t>X</a:t>
              </a:r>
              <a:r>
                <a:rPr lang="en-US" sz="2400" baseline="30000" dirty="0" err="1" smtClean="0"/>
                <a:t>+</a:t>
              </a:r>
              <a:r>
                <a:rPr lang="en-US" b="1" dirty="0" err="1" smtClean="0"/>
                <a:t>y</a:t>
              </a:r>
              <a:r>
                <a:rPr lang="en-US" b="1" dirty="0" smtClean="0"/>
                <a:t> = </a:t>
              </a:r>
              <a:r>
                <a:rPr lang="en-US" sz="2400" b="1" i="1" dirty="0" smtClean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 smtClean="0">
                  <a:latin typeface="Symbol" panose="05050102010706020507" pitchFamily="18" charset="2"/>
                  <a:sym typeface="Symbol"/>
                </a:rPr>
                <a:t>-1</a:t>
              </a:r>
              <a:r>
                <a:rPr lang="en-US" baseline="30000" dirty="0" smtClean="0">
                  <a:latin typeface="Symbol" panose="05050102010706020507" pitchFamily="18" charset="2"/>
                  <a:sym typeface="Symbol"/>
                </a:rPr>
                <a:t> </a:t>
              </a:r>
              <a:r>
                <a:rPr lang="en-US" dirty="0" err="1"/>
                <a:t>X</a:t>
              </a:r>
              <a:r>
                <a:rPr lang="en-US" baseline="30000" dirty="0" err="1"/>
                <a:t>T</a:t>
              </a:r>
              <a:r>
                <a:rPr lang="en-US" b="1" dirty="0" err="1"/>
                <a:t>y</a:t>
              </a:r>
              <a:endParaRPr lang="en-US" b="1" baseline="30000" dirty="0"/>
            </a:p>
            <a:p>
              <a:endParaRPr lang="en-US" b="1" baseline="30000" dirty="0"/>
            </a:p>
            <a:p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6200" y="2275816"/>
            <a:ext cx="1898248" cy="1364506"/>
            <a:chOff x="76200" y="2502044"/>
            <a:chExt cx="1898248" cy="1138277"/>
          </a:xfrm>
        </p:grpSpPr>
        <p:sp>
          <p:nvSpPr>
            <p:cNvPr id="32" name="Rounded Rectangular Callout 31"/>
            <p:cNvSpPr/>
            <p:nvPr/>
          </p:nvSpPr>
          <p:spPr>
            <a:xfrm>
              <a:off x="76200" y="2502044"/>
              <a:ext cx="1898248" cy="1138277"/>
            </a:xfrm>
            <a:prstGeom prst="wedgeRoundRectCallout">
              <a:avLst>
                <a:gd name="adj1" fmla="val 5747"/>
                <a:gd name="adj2" fmla="val 5923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3289" y="2581870"/>
              <a:ext cx="1484702" cy="100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Algorithm</a:t>
              </a:r>
              <a:r>
                <a:rPr lang="en-US" dirty="0" smtClean="0"/>
                <a:t>:</a:t>
              </a:r>
            </a:p>
            <a:p>
              <a:r>
                <a:rPr lang="en-US" dirty="0" smtClean="0"/>
                <a:t>Hebb’s rule</a:t>
              </a:r>
            </a:p>
            <a:p>
              <a:r>
                <a:rPr lang="en-US" b="1" dirty="0" smtClean="0"/>
                <a:t>w</a:t>
              </a:r>
              <a:r>
                <a:rPr lang="en-US" dirty="0" smtClean="0"/>
                <a:t> = </a:t>
              </a:r>
              <a:r>
                <a:rPr lang="en-US" dirty="0" err="1" smtClean="0">
                  <a:latin typeface="Symbol" panose="05050102010706020507" pitchFamily="18" charset="2"/>
                </a:rPr>
                <a:t>S</a:t>
              </a:r>
              <a:r>
                <a:rPr lang="en-US" baseline="-25000" dirty="0" err="1" smtClean="0">
                  <a:latin typeface="+mj-lt"/>
                </a:rPr>
                <a:t>k</a:t>
              </a:r>
              <a:r>
                <a:rPr lang="en-US" baseline="-25000" dirty="0" smtClean="0">
                  <a:latin typeface="+mj-lt"/>
                </a:rPr>
                <a:t>=1:N</a:t>
              </a:r>
              <a:r>
                <a:rPr lang="en-US" dirty="0" smtClean="0"/>
                <a:t> </a:t>
              </a:r>
              <a:r>
                <a:rPr lang="en-US" dirty="0" err="1" smtClean="0"/>
                <a:t>y</a:t>
              </a:r>
              <a:r>
                <a:rPr lang="en-US" baseline="30000" dirty="0" err="1" smtClean="0"/>
                <a:t>k</a:t>
              </a:r>
              <a:r>
                <a:rPr lang="en-US" b="1" dirty="0" err="1" smtClean="0"/>
                <a:t>x</a:t>
              </a:r>
              <a:r>
                <a:rPr lang="en-US" baseline="30000" dirty="0" err="1" smtClean="0"/>
                <a:t>k</a:t>
              </a:r>
              <a:endParaRPr lang="en-US" baseline="30000" dirty="0" smtClean="0"/>
            </a:p>
            <a:p>
              <a:r>
                <a:rPr lang="en-US" b="1" dirty="0"/>
                <a:t>w</a:t>
              </a:r>
              <a:r>
                <a:rPr lang="en-US" dirty="0"/>
                <a:t> </a:t>
              </a:r>
              <a:r>
                <a:rPr lang="en-US" dirty="0" smtClean="0"/>
                <a:t>= </a:t>
              </a:r>
              <a:r>
                <a:rPr lang="en-US" dirty="0" err="1" smtClean="0"/>
                <a:t>X</a:t>
              </a:r>
              <a:r>
                <a:rPr lang="en-US" baseline="30000" dirty="0" err="1" smtClean="0"/>
                <a:t>T</a:t>
              </a:r>
              <a:r>
                <a:rPr lang="en-US" b="1" dirty="0" err="1" smtClean="0"/>
                <a:t>y</a:t>
              </a:r>
              <a:endParaRPr lang="en-US" b="1" baseline="30000" dirty="0" smtClean="0"/>
            </a:p>
          </p:txBody>
        </p:sp>
      </p:grpSp>
      <p:sp>
        <p:nvSpPr>
          <p:cNvPr id="44" name="TextBox 43"/>
          <p:cNvSpPr txBox="1"/>
          <p:nvPr/>
        </p:nvSpPr>
        <p:spPr>
          <a:xfrm rot="19095158">
            <a:off x="138320" y="384522"/>
            <a:ext cx="1577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part 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class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825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7166086" y="2274886"/>
            <a:ext cx="1066800" cy="6858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267200" y="13716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With </a:t>
            </a:r>
            <a:r>
              <a:rPr lang="en-US" altLang="en-US" sz="2800" i="1" dirty="0"/>
              <a:t>high</a:t>
            </a:r>
            <a:r>
              <a:rPr lang="en-US" altLang="en-US" sz="2800" dirty="0"/>
              <a:t> probability (1-</a:t>
            </a:r>
            <a:r>
              <a:rPr lang="en-US" altLang="en-US" sz="2800" dirty="0">
                <a:latin typeface="Symbol" pitchFamily="18" charset="2"/>
              </a:rPr>
              <a:t>d</a:t>
            </a:r>
            <a:r>
              <a:rPr lang="en-US" altLang="en-US" sz="2800" dirty="0"/>
              <a:t>), </a:t>
            </a:r>
            <a:endParaRPr lang="en-US" alt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0&lt;</a:t>
            </a:r>
            <a:r>
              <a:rPr lang="en-US" altLang="en-US" sz="2800" dirty="0" smtClean="0">
                <a:latin typeface="Symbol" pitchFamily="18" charset="2"/>
              </a:rPr>
              <a:t>d&lt;&lt;</a:t>
            </a:r>
            <a:r>
              <a:rPr lang="en-US" altLang="en-US" sz="2800" dirty="0" smtClean="0">
                <a:latin typeface="Symbol" pitchFamily="18" charset="2"/>
              </a:rPr>
              <a:t>1</a:t>
            </a:r>
            <a:endParaRPr lang="en-US" alt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 smtClean="0">
                <a:solidFill>
                  <a:srgbClr val="00B050"/>
                </a:solidFill>
              </a:rPr>
              <a:t>R[f</a:t>
            </a:r>
            <a:r>
              <a:rPr lang="en-US" altLang="en-US" dirty="0">
                <a:solidFill>
                  <a:srgbClr val="00B050"/>
                </a:solidFill>
              </a:rPr>
              <a:t>] </a:t>
            </a:r>
            <a:r>
              <a:rPr lang="en-US" altLang="en-US" dirty="0">
                <a:sym typeface="Symbol" pitchFamily="18" charset="2"/>
              </a:rPr>
              <a:t>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0066FF"/>
                </a:solidFill>
              </a:rPr>
              <a:t>R</a:t>
            </a:r>
            <a:r>
              <a:rPr lang="en-US" altLang="en-US" baseline="-25000" dirty="0" err="1" smtClean="0">
                <a:solidFill>
                  <a:srgbClr val="0066FF"/>
                </a:solidFill>
              </a:rPr>
              <a:t>emp</a:t>
            </a:r>
            <a:r>
              <a:rPr lang="en-US" altLang="en-US" dirty="0" smtClean="0">
                <a:solidFill>
                  <a:srgbClr val="0066FF"/>
                </a:solidFill>
              </a:rPr>
              <a:t>[f</a:t>
            </a:r>
            <a:r>
              <a:rPr lang="en-US" altLang="en-US" dirty="0" smtClean="0">
                <a:solidFill>
                  <a:srgbClr val="0066FF"/>
                </a:solidFill>
              </a:rPr>
              <a:t>]</a:t>
            </a:r>
            <a:r>
              <a:rPr lang="en-US" altLang="en-US" dirty="0" smtClean="0"/>
              <a:t>+ </a:t>
            </a:r>
            <a:r>
              <a:rPr lang="en-US" altLang="en-US" dirty="0">
                <a:solidFill>
                  <a:srgbClr val="FF0000"/>
                </a:solidFill>
                <a:latin typeface="Symbol" pitchFamily="18" charset="2"/>
              </a:rPr>
              <a:t>e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(d, </a:t>
            </a:r>
            <a:r>
              <a:rPr lang="en-US" altLang="en-US" sz="2800" dirty="0" smtClean="0">
                <a:solidFill>
                  <a:srgbClr val="FF0000"/>
                </a:solidFill>
              </a:rPr>
              <a:t>C/N</a:t>
            </a:r>
            <a:r>
              <a:rPr lang="en-US" altLang="en-US" sz="2800" dirty="0" smtClean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dirty="0">
              <a:latin typeface="Symbol" pitchFamily="18" charset="2"/>
            </a:endParaRPr>
          </a:p>
          <a:p>
            <a:pPr marL="0" indent="0">
              <a:buNone/>
            </a:pPr>
            <a:r>
              <a:rPr lang="en-US" altLang="en-US" dirty="0" smtClean="0">
                <a:solidFill>
                  <a:srgbClr val="008000"/>
                </a:solidFill>
              </a:rPr>
              <a:t>                      </a:t>
            </a:r>
            <a:r>
              <a:rPr lang="en-US" altLang="en-US" dirty="0" err="1" smtClean="0">
                <a:solidFill>
                  <a:srgbClr val="008000"/>
                </a:solidFill>
              </a:rPr>
              <a:t>R</a:t>
            </a:r>
            <a:r>
              <a:rPr lang="en-US" altLang="en-US" baseline="-25000" dirty="0" err="1" smtClean="0">
                <a:solidFill>
                  <a:srgbClr val="008000"/>
                </a:solidFill>
              </a:rPr>
              <a:t>gua</a:t>
            </a:r>
            <a:r>
              <a:rPr lang="en-US" altLang="en-US" dirty="0" smtClean="0">
                <a:solidFill>
                  <a:srgbClr val="008000"/>
                </a:solidFill>
              </a:rPr>
              <a:t>[f]</a:t>
            </a: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1922021" y="4964642"/>
            <a:ext cx="1422895" cy="99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2639" name="Group 1039"/>
          <p:cNvGrpSpPr>
            <a:grpSpLocks/>
          </p:cNvGrpSpPr>
          <p:nvPr/>
        </p:nvGrpSpPr>
        <p:grpSpPr bwMode="auto">
          <a:xfrm>
            <a:off x="-438150" y="836612"/>
            <a:ext cx="5759450" cy="4116388"/>
            <a:chOff x="-276" y="942"/>
            <a:chExt cx="3628" cy="2593"/>
          </a:xfrm>
        </p:grpSpPr>
        <p:graphicFrame>
          <p:nvGraphicFramePr>
            <p:cNvPr id="282640" name="Object 10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7648787"/>
                </p:ext>
              </p:extLst>
            </p:nvPr>
          </p:nvGraphicFramePr>
          <p:xfrm>
            <a:off x="-276" y="942"/>
            <a:ext cx="3252" cy="2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01" name="Picture" r:id="rId5" imgW="5468040" imgH="4096440" progId="Word.Picture.8">
                    <p:embed/>
                  </p:oleObj>
                </mc:Choice>
                <mc:Fallback>
                  <p:oleObj name="Picture" r:id="rId5" imgW="5468040" imgH="4096440" progId="Word.Picture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76" y="942"/>
                          <a:ext cx="3252" cy="25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2641" name="Text Box 1041"/>
            <p:cNvSpPr txBox="1">
              <a:spLocks noChangeArrowheads="1"/>
            </p:cNvSpPr>
            <p:nvPr/>
          </p:nvSpPr>
          <p:spPr bwMode="auto">
            <a:xfrm>
              <a:off x="1858" y="3012"/>
              <a:ext cx="149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 dirty="0" err="1" smtClean="0">
                  <a:solidFill>
                    <a:schemeClr val="accent2"/>
                  </a:solidFill>
                </a:rPr>
                <a:t>Emp</a:t>
              </a:r>
              <a:r>
                <a:rPr lang="en-US" altLang="en-US" sz="1200" dirty="0" smtClean="0">
                  <a:solidFill>
                    <a:schemeClr val="accent2"/>
                  </a:solidFill>
                </a:rPr>
                <a:t>, empirical risk</a:t>
              </a:r>
              <a:endParaRPr lang="en-US" alt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82642" name="Text Box 1042"/>
            <p:cNvSpPr txBox="1">
              <a:spLocks noChangeArrowheads="1"/>
            </p:cNvSpPr>
            <p:nvPr/>
          </p:nvSpPr>
          <p:spPr bwMode="auto">
            <a:xfrm>
              <a:off x="842" y="2400"/>
              <a:ext cx="1002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 dirty="0">
                  <a:solidFill>
                    <a:srgbClr val="339933"/>
                  </a:solidFill>
                </a:rPr>
                <a:t>Ga, Guaranteed risk</a:t>
              </a:r>
            </a:p>
            <a:p>
              <a:pPr algn="l"/>
              <a:r>
                <a:rPr lang="en-US" altLang="en-US" sz="1200" dirty="0">
                  <a:solidFill>
                    <a:srgbClr val="339933"/>
                  </a:solidFill>
                </a:rPr>
                <a:t>Ga= </a:t>
              </a:r>
              <a:r>
                <a:rPr lang="en-US" altLang="en-US" sz="1200" dirty="0" err="1" smtClean="0">
                  <a:solidFill>
                    <a:srgbClr val="339933"/>
                  </a:solidFill>
                </a:rPr>
                <a:t>Emp</a:t>
              </a:r>
              <a:r>
                <a:rPr lang="en-US" altLang="en-US" sz="1200" dirty="0" smtClean="0">
                  <a:solidFill>
                    <a:srgbClr val="339933"/>
                  </a:solidFill>
                </a:rPr>
                <a:t> + </a:t>
              </a:r>
              <a:r>
                <a:rPr lang="en-US" altLang="en-US" sz="1200" dirty="0" smtClean="0">
                  <a:solidFill>
                    <a:srgbClr val="339933"/>
                  </a:solidFill>
                  <a:latin typeface="Symbol" pitchFamily="18" charset="2"/>
                </a:rPr>
                <a:t>e(</a:t>
              </a:r>
              <a:r>
                <a:rPr lang="en-US" altLang="en-US" sz="1200" dirty="0" smtClean="0">
                  <a:solidFill>
                    <a:srgbClr val="339933"/>
                  </a:solidFill>
                </a:rPr>
                <a:t>C/N</a:t>
              </a:r>
              <a:r>
                <a:rPr lang="en-US" altLang="en-US" sz="1200" dirty="0" smtClean="0">
                  <a:solidFill>
                    <a:srgbClr val="339933"/>
                  </a:solidFill>
                  <a:latin typeface="Symbol" pitchFamily="18" charset="2"/>
                </a:rPr>
                <a:t>)</a:t>
              </a:r>
              <a:endParaRPr lang="en-US" altLang="en-US" sz="1200" dirty="0">
                <a:solidFill>
                  <a:srgbClr val="339933"/>
                </a:solidFill>
              </a:endParaRPr>
            </a:p>
          </p:txBody>
        </p:sp>
        <p:sp>
          <p:nvSpPr>
            <p:cNvPr id="282643" name="Text Box 1043"/>
            <p:cNvSpPr txBox="1">
              <a:spLocks noChangeArrowheads="1"/>
            </p:cNvSpPr>
            <p:nvPr/>
          </p:nvSpPr>
          <p:spPr bwMode="auto">
            <a:xfrm>
              <a:off x="188" y="2722"/>
              <a:ext cx="702" cy="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/>
              <a:r>
                <a:rPr lang="en-US" altLang="en-US" sz="1200" dirty="0">
                  <a:solidFill>
                    <a:srgbClr val="FF0000"/>
                  </a:solidFill>
                  <a:latin typeface="Symbol" pitchFamily="18" charset="2"/>
                </a:rPr>
                <a:t>e</a:t>
              </a:r>
              <a:r>
                <a:rPr lang="en-US" altLang="en-US" sz="1200" dirty="0">
                  <a:solidFill>
                    <a:srgbClr val="FF0000"/>
                  </a:solidFill>
                </a:rPr>
                <a:t>, Function of Model Complexity C</a:t>
              </a:r>
            </a:p>
          </p:txBody>
        </p:sp>
        <p:sp>
          <p:nvSpPr>
            <p:cNvPr id="282644" name="Text Box 1044"/>
            <p:cNvSpPr txBox="1">
              <a:spLocks noChangeArrowheads="1"/>
            </p:cNvSpPr>
            <p:nvPr/>
          </p:nvSpPr>
          <p:spPr bwMode="auto">
            <a:xfrm>
              <a:off x="392" y="3304"/>
              <a:ext cx="19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b="0"/>
                <a:t>Complexity/Capacity C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394390" y="5210257"/>
            <a:ext cx="1610816" cy="149634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01490" y="5012175"/>
            <a:ext cx="2918615" cy="177062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06" y="5341000"/>
            <a:ext cx="803948" cy="73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96" y="5821395"/>
            <a:ext cx="636814" cy="63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ounded Rectangle 28"/>
          <p:cNvSpPr/>
          <p:nvPr/>
        </p:nvSpPr>
        <p:spPr>
          <a:xfrm>
            <a:off x="501696" y="5662809"/>
            <a:ext cx="601440" cy="95398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6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19200" y="0"/>
            <a:ext cx="7772400" cy="1143000"/>
          </a:xfrm>
        </p:spPr>
        <p:txBody>
          <a:bodyPr/>
          <a:lstStyle/>
          <a:p>
            <a:r>
              <a:rPr lang="en-US" altLang="en-US" sz="4000" dirty="0"/>
              <a:t>Structural Risk Minimization</a:t>
            </a:r>
          </a:p>
        </p:txBody>
      </p:sp>
      <p:grpSp>
        <p:nvGrpSpPr>
          <p:cNvPr id="282627" name="Group 1027"/>
          <p:cNvGrpSpPr>
            <a:grpSpLocks/>
          </p:cNvGrpSpPr>
          <p:nvPr/>
        </p:nvGrpSpPr>
        <p:grpSpPr bwMode="auto">
          <a:xfrm>
            <a:off x="-2133600" y="1371600"/>
            <a:ext cx="6761647" cy="5165999"/>
            <a:chOff x="838" y="-36"/>
            <a:chExt cx="5055" cy="3942"/>
          </a:xfrm>
        </p:grpSpPr>
        <p:grpSp>
          <p:nvGrpSpPr>
            <p:cNvPr id="282629" name="Group 1029"/>
            <p:cNvGrpSpPr>
              <a:grpSpLocks/>
            </p:cNvGrpSpPr>
            <p:nvPr/>
          </p:nvGrpSpPr>
          <p:grpSpPr bwMode="auto">
            <a:xfrm>
              <a:off x="2832" y="3045"/>
              <a:ext cx="3061" cy="861"/>
              <a:chOff x="2750" y="2323"/>
              <a:chExt cx="7653" cy="2152"/>
            </a:xfrm>
          </p:grpSpPr>
          <p:sp>
            <p:nvSpPr>
              <p:cNvPr id="282633" name="Text Box 1033"/>
              <p:cNvSpPr txBox="1">
                <a:spLocks noChangeArrowheads="1"/>
              </p:cNvSpPr>
              <p:nvPr/>
            </p:nvSpPr>
            <p:spPr bwMode="auto">
              <a:xfrm>
                <a:off x="6271" y="3052"/>
                <a:ext cx="1349" cy="4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/>
                <a:r>
                  <a:rPr lang="en-US" altLang="en-US" sz="2400" b="0" dirty="0"/>
                  <a:t>S</a:t>
                </a:r>
                <a:r>
                  <a:rPr lang="en-US" altLang="en-US" sz="2400" b="0" baseline="-25000" dirty="0">
                    <a:latin typeface="Arial" pitchFamily="34" charset="0"/>
                  </a:rPr>
                  <a:t>3</a:t>
                </a:r>
                <a:endParaRPr lang="en-US" altLang="en-US" sz="2400" b="0" dirty="0"/>
              </a:p>
            </p:txBody>
          </p:sp>
          <p:sp>
            <p:nvSpPr>
              <p:cNvPr id="282634" name="Text Box 1034"/>
              <p:cNvSpPr txBox="1">
                <a:spLocks noChangeArrowheads="1"/>
              </p:cNvSpPr>
              <p:nvPr/>
            </p:nvSpPr>
            <p:spPr bwMode="auto">
              <a:xfrm>
                <a:off x="4229" y="3342"/>
                <a:ext cx="1508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/>
                <a:r>
                  <a:rPr lang="en-US" altLang="en-US" sz="2400" b="0" dirty="0"/>
                  <a:t>S</a:t>
                </a:r>
                <a:r>
                  <a:rPr lang="en-US" altLang="en-US" sz="2400" b="0" baseline="-25000" dirty="0">
                    <a:latin typeface="Arial" pitchFamily="34" charset="0"/>
                  </a:rPr>
                  <a:t>2</a:t>
                </a:r>
                <a:endParaRPr lang="en-US" altLang="en-US" sz="2400" b="0" dirty="0"/>
              </a:p>
            </p:txBody>
          </p:sp>
          <p:sp>
            <p:nvSpPr>
              <p:cNvPr id="282635" name="Text Box 1035"/>
              <p:cNvSpPr txBox="1">
                <a:spLocks noChangeArrowheads="1"/>
              </p:cNvSpPr>
              <p:nvPr/>
            </p:nvSpPr>
            <p:spPr bwMode="auto">
              <a:xfrm>
                <a:off x="2750" y="3778"/>
                <a:ext cx="1508" cy="4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/>
                <a:r>
                  <a:rPr lang="en-US" altLang="en-US" sz="2400" b="0" dirty="0"/>
                  <a:t>S</a:t>
                </a:r>
                <a:r>
                  <a:rPr lang="en-US" altLang="en-US" sz="2400" b="0" baseline="-25000" dirty="0">
                    <a:latin typeface="Arial" pitchFamily="34" charset="0"/>
                  </a:rPr>
                  <a:t>1</a:t>
                </a:r>
                <a:endParaRPr lang="en-US" altLang="en-US" sz="2400" b="0" dirty="0"/>
              </a:p>
            </p:txBody>
          </p:sp>
          <p:sp>
            <p:nvSpPr>
              <p:cNvPr id="282636" name="Line 1036"/>
              <p:cNvSpPr>
                <a:spLocks noChangeShapeType="1"/>
              </p:cNvSpPr>
              <p:nvPr/>
            </p:nvSpPr>
            <p:spPr bwMode="auto">
              <a:xfrm flipV="1">
                <a:off x="3554" y="3545"/>
                <a:ext cx="5177" cy="93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37" name="Text Box 1037"/>
              <p:cNvSpPr txBox="1">
                <a:spLocks noChangeArrowheads="1"/>
              </p:cNvSpPr>
              <p:nvPr/>
            </p:nvSpPr>
            <p:spPr bwMode="auto">
              <a:xfrm>
                <a:off x="7958" y="2323"/>
                <a:ext cx="2445" cy="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/>
                <a:r>
                  <a:rPr lang="en-US" altLang="en-US" b="0" dirty="0"/>
                  <a:t>Increasing complexity</a:t>
                </a:r>
              </a:p>
            </p:txBody>
          </p:sp>
        </p:grpSp>
        <p:sp>
          <p:nvSpPr>
            <p:cNvPr id="282638" name="Text Box 1038"/>
            <p:cNvSpPr txBox="1">
              <a:spLocks noChangeArrowheads="1"/>
            </p:cNvSpPr>
            <p:nvPr/>
          </p:nvSpPr>
          <p:spPr bwMode="auto">
            <a:xfrm>
              <a:off x="838" y="-36"/>
              <a:ext cx="2416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altLang="en-US" dirty="0"/>
            </a:p>
          </p:txBody>
        </p:sp>
      </p:grpSp>
      <p:sp>
        <p:nvSpPr>
          <p:cNvPr id="23" name="Left Brace 22"/>
          <p:cNvSpPr/>
          <p:nvPr/>
        </p:nvSpPr>
        <p:spPr>
          <a:xfrm rot="16200000">
            <a:off x="6477000" y="1398587"/>
            <a:ext cx="533400" cy="29718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76800" y="5469063"/>
            <a:ext cx="4023600" cy="97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dirty="0" smtClean="0">
                <a:latin typeface="Arial" pitchFamily="34" charset="0"/>
              </a:rPr>
              <a:t>Make nested </a:t>
            </a:r>
            <a:r>
              <a:rPr lang="en-US" altLang="en-US" dirty="0">
                <a:latin typeface="Arial" pitchFamily="34" charset="0"/>
              </a:rPr>
              <a:t>subsets of models, increasing complexity/capacity:</a:t>
            </a:r>
          </a:p>
          <a:p>
            <a:pPr>
              <a:spcBef>
                <a:spcPct val="20000"/>
              </a:spcBef>
            </a:pPr>
            <a:r>
              <a:rPr lang="en-US" altLang="en-US" dirty="0">
                <a:latin typeface="Arial" pitchFamily="34" charset="0"/>
              </a:rPr>
              <a:t>S</a:t>
            </a:r>
            <a:r>
              <a:rPr lang="en-US" altLang="en-US" baseline="-25000" dirty="0">
                <a:latin typeface="Arial" pitchFamily="34" charset="0"/>
              </a:rPr>
              <a:t>1</a:t>
            </a:r>
            <a:r>
              <a:rPr lang="en-US" altLang="en-US" dirty="0">
                <a:latin typeface="Arial" pitchFamily="34" charset="0"/>
                <a:sym typeface="Symbol" pitchFamily="18" charset="2"/>
              </a:rPr>
              <a:t> </a:t>
            </a:r>
            <a:r>
              <a:rPr lang="en-US" altLang="en-US" dirty="0">
                <a:latin typeface="Arial" pitchFamily="34" charset="0"/>
              </a:rPr>
              <a:t>S</a:t>
            </a:r>
            <a:r>
              <a:rPr lang="en-US" altLang="en-US" baseline="-25000" dirty="0">
                <a:latin typeface="Arial" pitchFamily="34" charset="0"/>
              </a:rPr>
              <a:t>2</a:t>
            </a:r>
            <a:r>
              <a:rPr lang="en-US" altLang="en-US" dirty="0">
                <a:latin typeface="Arial" pitchFamily="34" charset="0"/>
              </a:rPr>
              <a:t> </a:t>
            </a:r>
            <a:r>
              <a:rPr lang="en-US" altLang="en-US" dirty="0">
                <a:latin typeface="Arial" pitchFamily="34" charset="0"/>
                <a:sym typeface="Symbol" pitchFamily="18" charset="2"/>
              </a:rPr>
              <a:t> … </a:t>
            </a:r>
            <a:r>
              <a:rPr lang="en-US" altLang="en-US" dirty="0" smtClean="0">
                <a:latin typeface="Arial" pitchFamily="34" charset="0"/>
              </a:rPr>
              <a:t>S</a:t>
            </a:r>
            <a:r>
              <a:rPr lang="en-US" altLang="en-US" baseline="-25000" dirty="0" smtClean="0">
                <a:latin typeface="Arial" pitchFamily="34" charset="0"/>
              </a:rPr>
              <a:t>N</a:t>
            </a:r>
            <a:endParaRPr lang="en-US" altLang="en-US" baseline="-25000" dirty="0">
              <a:latin typeface="Arial" pitchFamily="34" charset="0"/>
            </a:endParaRPr>
          </a:p>
        </p:txBody>
      </p:sp>
      <p:sp>
        <p:nvSpPr>
          <p:cNvPr id="36" name="Right Triangle 35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19095158">
            <a:off x="138320" y="384522"/>
            <a:ext cx="1577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part 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class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67200" y="3430587"/>
            <a:ext cx="7924800" cy="2262982"/>
            <a:chOff x="4270486" y="3452018"/>
            <a:chExt cx="7924800" cy="2262982"/>
          </a:xfrm>
        </p:grpSpPr>
        <p:sp>
          <p:nvSpPr>
            <p:cNvPr id="3" name="Rectangle 2"/>
            <p:cNvSpPr/>
            <p:nvPr/>
          </p:nvSpPr>
          <p:spPr>
            <a:xfrm>
              <a:off x="5029200" y="4572000"/>
              <a:ext cx="23870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>
                  <a:solidFill>
                    <a:srgbClr val="0066FF"/>
                  </a:solidFill>
                </a:rPr>
                <a:t>Negative log likelihood = Empirical risk R[f]</a:t>
              </a:r>
              <a:endParaRPr lang="en-US" altLang="en-US" dirty="0">
                <a:solidFill>
                  <a:srgbClr val="0066FF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7162800" y="4572000"/>
              <a:ext cx="19844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>
                  <a:solidFill>
                    <a:srgbClr val="FF0000"/>
                  </a:solidFill>
                </a:rPr>
                <a:t>Negative log prior </a:t>
              </a:r>
              <a:r>
                <a:rPr lang="en-US" altLang="en-US" dirty="0" smtClean="0">
                  <a:solidFill>
                    <a:srgbClr val="FF0000"/>
                  </a:solidFill>
                </a:rPr>
                <a:t>= </a:t>
              </a:r>
              <a:r>
                <a:rPr lang="en-US" altLang="en-US" dirty="0" err="1">
                  <a:solidFill>
                    <a:srgbClr val="FF0000"/>
                  </a:solidFill>
                </a:rPr>
                <a:t>Regularizer</a:t>
              </a:r>
              <a:r>
                <a:rPr lang="en-US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en-US" dirty="0">
                  <a:solidFill>
                    <a:srgbClr val="FF0000"/>
                  </a:solidFill>
                  <a:latin typeface="Symbol" pitchFamily="18" charset="2"/>
                </a:rPr>
                <a:t>W</a:t>
              </a:r>
              <a:r>
                <a:rPr lang="en-US" altLang="en-US" dirty="0">
                  <a:solidFill>
                    <a:srgbClr val="FF0000"/>
                  </a:solidFill>
                </a:rPr>
                <a:t>[f]</a:t>
              </a:r>
              <a:endParaRPr lang="en-US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4270486" y="3452018"/>
              <a:ext cx="7924800" cy="22629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dirty="0">
                <a:solidFill>
                  <a:srgbClr val="008000"/>
                </a:solidFill>
                <a:latin typeface="+mj-lt"/>
              </a:endParaRPr>
            </a:p>
            <a:p>
              <a:pPr marL="0" indent="0">
                <a:buNone/>
              </a:pPr>
              <a:r>
                <a:rPr lang="en-US" altLang="en-US" sz="2000" b="1" dirty="0">
                  <a:solidFill>
                    <a:srgbClr val="00B050"/>
                  </a:solidFill>
                </a:rPr>
                <a:t>–log </a:t>
              </a:r>
              <a:r>
                <a:rPr lang="en-US" altLang="en-US" dirty="0" smtClean="0">
                  <a:solidFill>
                    <a:srgbClr val="00B050"/>
                  </a:solidFill>
                </a:rPr>
                <a:t>P(</a:t>
              </a:r>
              <a:r>
                <a:rPr lang="en-US" altLang="en-US" dirty="0" err="1" smtClean="0">
                  <a:solidFill>
                    <a:srgbClr val="00B050"/>
                  </a:solidFill>
                </a:rPr>
                <a:t>D|f</a:t>
              </a:r>
              <a:r>
                <a:rPr lang="en-US" altLang="en-US" dirty="0" smtClean="0">
                  <a:solidFill>
                    <a:srgbClr val="00B050"/>
                  </a:solidFill>
                </a:rPr>
                <a:t>)</a:t>
              </a:r>
              <a:r>
                <a:rPr lang="en-US" altLang="en-US" dirty="0" smtClean="0"/>
                <a:t>~</a:t>
              </a:r>
              <a:r>
                <a:rPr lang="en-US" altLang="en-US" sz="2000" b="1" dirty="0" smtClean="0">
                  <a:solidFill>
                    <a:srgbClr val="0066FF"/>
                  </a:solidFill>
                </a:rPr>
                <a:t>–</a:t>
              </a:r>
              <a:r>
                <a:rPr lang="en-US" altLang="en-US" sz="2000" b="1" dirty="0">
                  <a:solidFill>
                    <a:srgbClr val="0066FF"/>
                  </a:solidFill>
                </a:rPr>
                <a:t>log </a:t>
              </a:r>
              <a:r>
                <a:rPr lang="en-US" altLang="en-US" dirty="0">
                  <a:solidFill>
                    <a:srgbClr val="0066FF"/>
                  </a:solidFill>
                </a:rPr>
                <a:t>P(</a:t>
              </a:r>
              <a:r>
                <a:rPr lang="en-US" altLang="en-US" dirty="0" err="1">
                  <a:solidFill>
                    <a:srgbClr val="0066FF"/>
                  </a:solidFill>
                </a:rPr>
                <a:t>D|f</a:t>
              </a:r>
              <a:r>
                <a:rPr lang="en-US" altLang="en-US" dirty="0" smtClean="0">
                  <a:solidFill>
                    <a:srgbClr val="0066FF"/>
                  </a:solidFill>
                </a:rPr>
                <a:t>)</a:t>
              </a:r>
              <a:r>
                <a:rPr lang="en-US" altLang="en-US" dirty="0" smtClean="0"/>
                <a:t> </a:t>
              </a:r>
              <a:r>
                <a:rPr lang="en-US" altLang="en-US" sz="2000" b="1" dirty="0" smtClean="0">
                  <a:solidFill>
                    <a:srgbClr val="FF0000"/>
                  </a:solidFill>
                </a:rPr>
                <a:t>–</a:t>
              </a:r>
              <a:r>
                <a:rPr lang="en-US" altLang="en-US" sz="2000" b="1" dirty="0">
                  <a:solidFill>
                    <a:srgbClr val="FF0000"/>
                  </a:solidFill>
                </a:rPr>
                <a:t>log</a:t>
              </a:r>
              <a:r>
                <a:rPr lang="en-US" altLang="en-US" dirty="0">
                  <a:solidFill>
                    <a:srgbClr val="FF0000"/>
                  </a:solidFill>
                </a:rPr>
                <a:t> P(f)</a:t>
              </a:r>
            </a:p>
            <a:p>
              <a:pPr marL="0" indent="0">
                <a:buNone/>
              </a:pPr>
              <a:endParaRPr lang="en-US" dirty="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24000" y="914235"/>
            <a:ext cx="8130806" cy="2209965"/>
            <a:chOff x="1524000" y="914235"/>
            <a:chExt cx="8130806" cy="2209965"/>
          </a:xfrm>
        </p:grpSpPr>
        <p:grpSp>
          <p:nvGrpSpPr>
            <p:cNvPr id="32" name="Group 31"/>
            <p:cNvGrpSpPr/>
            <p:nvPr/>
          </p:nvGrpSpPr>
          <p:grpSpPr>
            <a:xfrm>
              <a:off x="1524000" y="1193646"/>
              <a:ext cx="1303220" cy="1930554"/>
              <a:chOff x="76200" y="762000"/>
              <a:chExt cx="3724835" cy="5619750"/>
            </a:xfrm>
          </p:grpSpPr>
          <p:pic>
            <p:nvPicPr>
              <p:cNvPr id="33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762000"/>
                <a:ext cx="3724835" cy="5276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1143001" y="2971799"/>
                <a:ext cx="1129615" cy="80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5" name="AutoShape 4"/>
              <p:cNvSpPr>
                <a:spLocks noChangeArrowheads="1"/>
              </p:cNvSpPr>
              <p:nvPr/>
            </p:nvSpPr>
            <p:spPr bwMode="auto">
              <a:xfrm>
                <a:off x="836268" y="4267200"/>
                <a:ext cx="1743075" cy="2114550"/>
              </a:xfrm>
              <a:prstGeom prst="can">
                <a:avLst>
                  <a:gd name="adj" fmla="val 30328"/>
                </a:avLst>
              </a:prstGeom>
              <a:gradFill flip="none" rotWithShape="1">
                <a:gsLst>
                  <a:gs pos="0">
                    <a:schemeClr val="accent6">
                      <a:lumMod val="75000"/>
                    </a:schemeClr>
                  </a:gs>
                  <a:gs pos="50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 smtClean="0"/>
                  <a:t>TEST</a:t>
                </a:r>
                <a:endParaRPr lang="en-US" altLang="en-US" sz="1200" dirty="0"/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dirty="0"/>
                  <a:t>DATA</a:t>
                </a:r>
              </a:p>
            </p:txBody>
          </p:sp>
        </p:grpSp>
        <p:sp>
          <p:nvSpPr>
            <p:cNvPr id="42" name="Text Box 1028"/>
            <p:cNvSpPr txBox="1">
              <a:spLocks noChangeArrowheads="1"/>
            </p:cNvSpPr>
            <p:nvPr/>
          </p:nvSpPr>
          <p:spPr bwMode="auto">
            <a:xfrm>
              <a:off x="6934096" y="914235"/>
              <a:ext cx="2720710" cy="377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i="1" dirty="0" err="1">
                  <a:solidFill>
                    <a:srgbClr val="0033CC"/>
                  </a:solidFill>
                </a:rPr>
                <a:t>Vapnik</a:t>
              </a:r>
              <a:r>
                <a:rPr lang="en-US" altLang="en-US" sz="2400" i="1" dirty="0">
                  <a:solidFill>
                    <a:srgbClr val="0033CC"/>
                  </a:solidFill>
                </a:rPr>
                <a:t>, 1974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60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75" descr="Z:\user On My Mac\Isabelle\Projects\Chalearn\Accounting\Funding\IARPA\Source\images\bilevel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828799"/>
            <a:ext cx="5183187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itle 1"/>
          <p:cNvSpPr>
            <a:spLocks noGrp="1"/>
          </p:cNvSpPr>
          <p:nvPr>
            <p:ph type="title"/>
          </p:nvPr>
        </p:nvSpPr>
        <p:spPr>
          <a:xfrm>
            <a:off x="1296987" y="242887"/>
            <a:ext cx="6745288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Model selection /      </a:t>
            </a:r>
            <a:br>
              <a:rPr lang="en-US" altLang="en-US" dirty="0" smtClean="0"/>
            </a:br>
            <a:r>
              <a:rPr lang="en-US" altLang="en-US" dirty="0" smtClean="0"/>
              <a:t>hyper-parameter search</a:t>
            </a:r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5624513"/>
            <a:ext cx="8515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5715000" y="361950"/>
            <a:ext cx="3429000" cy="5048250"/>
            <a:chOff x="5715000" y="361950"/>
            <a:chExt cx="3429000" cy="5048250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6243638" y="361950"/>
              <a:ext cx="2900362" cy="3219450"/>
              <a:chOff x="2423765" y="1913753"/>
              <a:chExt cx="2900362" cy="3219451"/>
            </a:xfrm>
          </p:grpSpPr>
          <p:pic>
            <p:nvPicPr>
              <p:cNvPr id="10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51" y="2893686"/>
                <a:ext cx="2342758" cy="2239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21"/>
              <p:cNvSpPr>
                <a:spLocks noChangeArrowheads="1"/>
              </p:cNvSpPr>
              <p:nvPr/>
            </p:nvSpPr>
            <p:spPr bwMode="auto">
              <a:xfrm>
                <a:off x="2423765" y="1913753"/>
                <a:ext cx="2900362" cy="1328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en-US" altLang="en-US" sz="2800" dirty="0">
                  <a:latin typeface="Arial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15000" y="1302544"/>
              <a:ext cx="3111992" cy="4107656"/>
              <a:chOff x="5715000" y="1302544"/>
              <a:chExt cx="3111992" cy="4107656"/>
            </a:xfrm>
          </p:grpSpPr>
          <p:sp>
            <p:nvSpPr>
              <p:cNvPr id="8" name="AutoShape 4"/>
              <p:cNvSpPr>
                <a:spLocks noChangeArrowheads="1"/>
              </p:cNvSpPr>
              <p:nvPr/>
            </p:nvSpPr>
            <p:spPr bwMode="auto">
              <a:xfrm>
                <a:off x="6845792" y="3857936"/>
                <a:ext cx="1764808" cy="1552264"/>
              </a:xfrm>
              <a:prstGeom prst="can">
                <a:avLst>
                  <a:gd name="adj" fmla="val 30328"/>
                </a:avLst>
              </a:prstGeom>
              <a:gradFill rotWithShape="0">
                <a:gsLst>
                  <a:gs pos="0">
                    <a:srgbClr val="336699"/>
                  </a:gs>
                  <a:gs pos="100000">
                    <a:srgbClr val="F9FAF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 smtClean="0"/>
                  <a:t>Training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 smtClean="0"/>
                  <a:t>set</a:t>
                </a:r>
                <a:endParaRPr lang="en-US" altLang="en-US" sz="2000" b="1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261401" y="1302544"/>
                <a:ext cx="256559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dirty="0" smtClean="0">
                    <a:solidFill>
                      <a:schemeClr val="bg1"/>
                    </a:solidFill>
                  </a:rPr>
                  <a:t>DATA SCIENTIST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4"/>
              <p:cNvSpPr>
                <a:spLocks noChangeArrowheads="1"/>
              </p:cNvSpPr>
              <p:nvPr/>
            </p:nvSpPr>
            <p:spPr bwMode="auto">
              <a:xfrm>
                <a:off x="6858000" y="2750344"/>
                <a:ext cx="1764808" cy="907256"/>
              </a:xfrm>
              <a:prstGeom prst="can">
                <a:avLst>
                  <a:gd name="adj" fmla="val 30328"/>
                </a:avLst>
              </a:prstGeom>
              <a:gradFill rotWithShape="0">
                <a:gsLst>
                  <a:gs pos="0">
                    <a:srgbClr val="336699"/>
                  </a:gs>
                  <a:gs pos="100000">
                    <a:srgbClr val="F9FAF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 smtClean="0"/>
                  <a:t>Validation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 smtClean="0"/>
                  <a:t>set</a:t>
                </a:r>
                <a:endParaRPr lang="en-US" altLang="en-US" sz="2000" b="1" dirty="0"/>
              </a:p>
            </p:txBody>
          </p:sp>
          <p:sp>
            <p:nvSpPr>
              <p:cNvPr id="2" name="Left-Right Arrow 1"/>
              <p:cNvSpPr/>
              <p:nvPr/>
            </p:nvSpPr>
            <p:spPr>
              <a:xfrm>
                <a:off x="5715000" y="2944368"/>
                <a:ext cx="762000" cy="48463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-Right Arrow 14"/>
              <p:cNvSpPr/>
              <p:nvPr/>
            </p:nvSpPr>
            <p:spPr>
              <a:xfrm>
                <a:off x="5715000" y="4392168"/>
                <a:ext cx="762000" cy="48463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0" y="2159794"/>
            <a:ext cx="3491829" cy="3250406"/>
            <a:chOff x="-665744" y="1956197"/>
            <a:chExt cx="3491829" cy="3250406"/>
          </a:xfrm>
        </p:grpSpPr>
        <p:sp>
          <p:nvSpPr>
            <p:cNvPr id="20" name="AutoShape 4"/>
            <p:cNvSpPr>
              <a:spLocks noChangeArrowheads="1"/>
            </p:cNvSpPr>
            <p:nvPr/>
          </p:nvSpPr>
          <p:spPr bwMode="auto">
            <a:xfrm>
              <a:off x="208634" y="2461641"/>
              <a:ext cx="1743075" cy="2114550"/>
            </a:xfrm>
            <a:prstGeom prst="can">
              <a:avLst>
                <a:gd name="adj" fmla="val 30328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 smtClean="0"/>
                <a:t>TEST</a:t>
              </a:r>
              <a:endParaRPr lang="en-US" altLang="en-US" sz="2400" dirty="0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DATA</a:t>
              </a:r>
            </a:p>
          </p:txBody>
        </p:sp>
        <p:sp>
          <p:nvSpPr>
            <p:cNvPr id="4" name="&quot;No&quot; Symbol 3"/>
            <p:cNvSpPr/>
            <p:nvPr/>
          </p:nvSpPr>
          <p:spPr>
            <a:xfrm>
              <a:off x="-665744" y="1956197"/>
              <a:ext cx="3491829" cy="3250406"/>
            </a:xfrm>
            <a:prstGeom prst="noSmoking">
              <a:avLst>
                <a:gd name="adj" fmla="val 8270"/>
              </a:avLst>
            </a:prstGeom>
            <a:solidFill>
              <a:srgbClr val="FF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ight Triangle 21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9095158">
            <a:off x="138320" y="384522"/>
            <a:ext cx="1577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part 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class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396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229600" cy="1143000"/>
          </a:xfrm>
        </p:spPr>
        <p:txBody>
          <a:bodyPr/>
          <a:lstStyle/>
          <a:p>
            <a:r>
              <a:rPr lang="en-US" dirty="0" smtClean="0"/>
              <a:t>Your turn to play…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173627" y="4764082"/>
            <a:ext cx="3057525" cy="2010943"/>
            <a:chOff x="3876675" y="3254445"/>
            <a:chExt cx="4667250" cy="3250775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6675" y="3254445"/>
              <a:ext cx="4667250" cy="3176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4724399" y="5908179"/>
              <a:ext cx="3124200" cy="597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dirty="0" smtClean="0"/>
                <a:t>THE ML “STAFF”</a:t>
              </a:r>
              <a:endParaRPr lang="en-US" dirty="0"/>
            </a:p>
          </p:txBody>
        </p:sp>
      </p:grp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6234388" y="1930809"/>
            <a:ext cx="599918" cy="74334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grpSp>
        <p:nvGrpSpPr>
          <p:cNvPr id="6" name="Group 5"/>
          <p:cNvGrpSpPr/>
          <p:nvPr/>
        </p:nvGrpSpPr>
        <p:grpSpPr>
          <a:xfrm>
            <a:off x="2324100" y="2895601"/>
            <a:ext cx="2667000" cy="3733799"/>
            <a:chOff x="76200" y="762000"/>
            <a:chExt cx="3724835" cy="5619750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762000"/>
              <a:ext cx="3724835" cy="527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1143000" y="2971800"/>
              <a:ext cx="1129614" cy="787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400" dirty="0" smtClean="0"/>
                <a:t>THE</a:t>
              </a:r>
            </a:p>
            <a:p>
              <a:pPr algn="ctr"/>
              <a:r>
                <a:rPr lang="en-US" sz="1400" dirty="0" smtClean="0"/>
                <a:t>BOSS</a:t>
              </a:r>
              <a:endParaRPr lang="en-US" sz="1400" dirty="0"/>
            </a:p>
          </p:txBody>
        </p:sp>
        <p:sp>
          <p:nvSpPr>
            <p:cNvPr id="43" name="AutoShape 4"/>
            <p:cNvSpPr>
              <a:spLocks noChangeArrowheads="1"/>
            </p:cNvSpPr>
            <p:nvPr/>
          </p:nvSpPr>
          <p:spPr bwMode="auto">
            <a:xfrm>
              <a:off x="836268" y="4267200"/>
              <a:ext cx="1743075" cy="2114550"/>
            </a:xfrm>
            <a:prstGeom prst="can">
              <a:avLst>
                <a:gd name="adj" fmla="val 30328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 smtClean="0"/>
                <a:t>TEST</a:t>
              </a:r>
              <a:endParaRPr lang="en-US" altLang="en-US" sz="1400" dirty="0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/>
                <a:t>DATA</a:t>
              </a:r>
            </a:p>
          </p:txBody>
        </p:sp>
      </p:grpSp>
      <p:sp>
        <p:nvSpPr>
          <p:cNvPr id="44" name="AutoShape 4"/>
          <p:cNvSpPr>
            <a:spLocks noChangeArrowheads="1"/>
          </p:cNvSpPr>
          <p:nvPr/>
        </p:nvSpPr>
        <p:spPr bwMode="auto">
          <a:xfrm>
            <a:off x="4343400" y="1219200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46" name="AutoShape 4"/>
          <p:cNvSpPr>
            <a:spLocks noChangeArrowheads="1"/>
          </p:cNvSpPr>
          <p:nvPr/>
        </p:nvSpPr>
        <p:spPr bwMode="auto">
          <a:xfrm>
            <a:off x="5410200" y="3372817"/>
            <a:ext cx="1764808" cy="1552264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set</a:t>
            </a:r>
            <a:endParaRPr lang="en-US" altLang="en-US" sz="20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6790380" y="1217688"/>
            <a:ext cx="2048820" cy="2540794"/>
            <a:chOff x="5786438" y="-26194"/>
            <a:chExt cx="2900362" cy="3219450"/>
          </a:xfrm>
        </p:grpSpPr>
        <p:grpSp>
          <p:nvGrpSpPr>
            <p:cNvPr id="52" name="Group 51"/>
            <p:cNvGrpSpPr>
              <a:grpSpLocks/>
            </p:cNvGrpSpPr>
            <p:nvPr/>
          </p:nvGrpSpPr>
          <p:grpSpPr bwMode="auto">
            <a:xfrm>
              <a:off x="5786438" y="-26194"/>
              <a:ext cx="2900362" cy="3219450"/>
              <a:chOff x="2423765" y="1913753"/>
              <a:chExt cx="2900362" cy="3219451"/>
            </a:xfrm>
          </p:grpSpPr>
          <p:pic>
            <p:nvPicPr>
              <p:cNvPr id="53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51" y="2893686"/>
                <a:ext cx="2342758" cy="2239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Rectangle 21"/>
              <p:cNvSpPr>
                <a:spLocks noChangeArrowheads="1"/>
              </p:cNvSpPr>
              <p:nvPr/>
            </p:nvSpPr>
            <p:spPr bwMode="auto">
              <a:xfrm>
                <a:off x="2423765" y="1913753"/>
                <a:ext cx="2900362" cy="1328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en-US" altLang="en-US" sz="1600" dirty="0">
                  <a:latin typeface="Arial" charset="0"/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5804201" y="914399"/>
              <a:ext cx="2565591" cy="4289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DATA SCIENTIST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6989876" y="3111780"/>
            <a:ext cx="1764808" cy="907256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Validation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set</a:t>
            </a:r>
            <a:endParaRPr lang="en-US" altLang="en-US" sz="2000" b="1" dirty="0"/>
          </a:p>
        </p:txBody>
      </p:sp>
      <p:sp>
        <p:nvSpPr>
          <p:cNvPr id="60" name="Bent Arrow 59"/>
          <p:cNvSpPr/>
          <p:nvPr/>
        </p:nvSpPr>
        <p:spPr>
          <a:xfrm>
            <a:off x="3429000" y="2057400"/>
            <a:ext cx="838200" cy="8911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Bent Arrow 61"/>
          <p:cNvSpPr/>
          <p:nvPr/>
        </p:nvSpPr>
        <p:spPr>
          <a:xfrm rot="5400000" flipV="1">
            <a:off x="6083951" y="2803798"/>
            <a:ext cx="838200" cy="86940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364537" y="1003201"/>
            <a:ext cx="3633189" cy="4241046"/>
            <a:chOff x="-364537" y="1003201"/>
            <a:chExt cx="3633189" cy="4241046"/>
          </a:xfrm>
        </p:grpSpPr>
        <p:sp>
          <p:nvSpPr>
            <p:cNvPr id="34" name="Cloud Callout 33"/>
            <p:cNvSpPr/>
            <p:nvPr/>
          </p:nvSpPr>
          <p:spPr>
            <a:xfrm>
              <a:off x="1643080" y="1003201"/>
              <a:ext cx="1558554" cy="946674"/>
            </a:xfrm>
            <a:prstGeom prst="cloudCallout">
              <a:avLst>
                <a:gd name="adj1" fmla="val -48714"/>
                <a:gd name="adj2" fmla="val 764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P(X, Y)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50" y="2224245"/>
              <a:ext cx="20320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73408" y="1535668"/>
              <a:ext cx="926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ORACLE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Bent Arrow 47"/>
            <p:cNvSpPr/>
            <p:nvPr/>
          </p:nvSpPr>
          <p:spPr>
            <a:xfrm flipV="1">
              <a:off x="1368054" y="3897128"/>
              <a:ext cx="838200" cy="94191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0" y="4874915"/>
              <a:ext cx="3268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dirty="0"/>
                <a:t> </a:t>
              </a:r>
              <a:r>
                <a:rPr lang="en-US" altLang="en-US" dirty="0" smtClean="0"/>
                <a:t>I.I.D. examples (</a:t>
              </a:r>
              <a:r>
                <a:rPr lang="en-US" altLang="en-US" b="1" dirty="0" smtClean="0"/>
                <a:t>x</a:t>
              </a:r>
              <a:r>
                <a:rPr lang="en-US" altLang="en-US" baseline="-25000" dirty="0" smtClean="0"/>
                <a:t>1</a:t>
              </a:r>
              <a:r>
                <a:rPr lang="en-US" altLang="en-US" dirty="0"/>
                <a:t>, y</a:t>
              </a:r>
              <a:r>
                <a:rPr lang="en-US" altLang="en-US" baseline="-25000" dirty="0"/>
                <a:t>1</a:t>
              </a:r>
              <a:r>
                <a:rPr lang="en-US" altLang="en-US" dirty="0"/>
                <a:t>), (</a:t>
              </a:r>
              <a:r>
                <a:rPr lang="en-US" altLang="en-US" b="1" dirty="0"/>
                <a:t>x</a:t>
              </a:r>
              <a:r>
                <a:rPr lang="en-US" altLang="en-US" baseline="-25000" dirty="0"/>
                <a:t>2</a:t>
              </a:r>
              <a:r>
                <a:rPr lang="en-US" altLang="en-US" dirty="0"/>
                <a:t>, y</a:t>
              </a:r>
              <a:r>
                <a:rPr lang="en-US" altLang="en-US" baseline="-25000" dirty="0"/>
                <a:t>2</a:t>
              </a:r>
              <a:r>
                <a:rPr lang="en-US" altLang="en-US" dirty="0"/>
                <a:t>), </a:t>
              </a:r>
              <a:r>
                <a:rPr lang="en-US" altLang="en-US" dirty="0" smtClean="0"/>
                <a:t>…</a:t>
              </a:r>
              <a:endParaRPr lang="en-US" alt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-364537" y="2209800"/>
              <a:ext cx="181233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ORACLE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Right Triangle 65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rot="19095158">
            <a:off x="138320" y="384522"/>
            <a:ext cx="1577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part 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class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31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Drive safely!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28</a:t>
            </a:fld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979439" y="1905000"/>
            <a:ext cx="743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Keep C/N (or </a:t>
            </a:r>
            <a:r>
              <a:rPr lang="en-US" sz="4000" b="1" dirty="0" err="1" smtClean="0"/>
              <a:t>d</a:t>
            </a:r>
            <a:r>
              <a:rPr lang="en-US" sz="4000" b="1" baseline="-25000" dirty="0" err="1" smtClean="0"/>
              <a:t>eff</a:t>
            </a:r>
            <a:r>
              <a:rPr lang="en-US" sz="4000" b="1" dirty="0" smtClean="0"/>
              <a:t>/N) under control</a:t>
            </a:r>
            <a:endParaRPr lang="en-US" sz="4000" b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665" y="2819400"/>
            <a:ext cx="5257800" cy="3505200"/>
          </a:xfrm>
          <a:prstGeom prst="rect">
            <a:avLst/>
          </a:prstGeom>
        </p:spPr>
      </p:pic>
      <p:sp>
        <p:nvSpPr>
          <p:cNvPr id="8" name="Right Triangle 7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138320" y="384522"/>
            <a:ext cx="1577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part 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class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72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smtClean="0">
                <a:solidFill>
                  <a:srgbClr val="C00000"/>
                </a:solidFill>
              </a:rPr>
              <a:t>Wed </a:t>
            </a:r>
            <a:r>
              <a:rPr lang="en-US" altLang="en-US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Next time: </a:t>
            </a:r>
            <a:r>
              <a:rPr lang="en-US" sz="3600" b="1" dirty="0" smtClean="0"/>
              <a:t>Prof. </a:t>
            </a:r>
            <a:r>
              <a:rPr lang="en-US" sz="3600" b="1" dirty="0" err="1" smtClean="0"/>
              <a:t>Efros</a:t>
            </a:r>
            <a:r>
              <a:rPr lang="en-US" sz="3600" b="1" dirty="0" smtClean="0"/>
              <a:t>!</a:t>
            </a:r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29</a:t>
            </a:fld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48" y="2381453"/>
            <a:ext cx="3323130" cy="333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248" y="2270760"/>
            <a:ext cx="3359489" cy="403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30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smtClean="0">
                <a:solidFill>
                  <a:srgbClr val="C00000"/>
                </a:solidFill>
              </a:rPr>
              <a:t>Wed </a:t>
            </a:r>
            <a:r>
              <a:rPr lang="en-US" altLang="en-US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Today</a:t>
            </a:r>
            <a:r>
              <a:rPr lang="en-US" sz="3600" b="1" dirty="0" smtClean="0"/>
              <a:t>: Gaussian processes</a:t>
            </a:r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3" y="2362200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79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 flipH="1">
            <a:off x="4648200" y="838200"/>
            <a:ext cx="4495800" cy="6020790"/>
          </a:xfrm>
          <a:custGeom>
            <a:avLst/>
            <a:gdLst>
              <a:gd name="connsiteX0" fmla="*/ 11875 w 4595751"/>
              <a:gd name="connsiteY0" fmla="*/ 2232561 h 6020790"/>
              <a:gd name="connsiteX1" fmla="*/ 2778826 w 4595751"/>
              <a:gd name="connsiteY1" fmla="*/ 11876 h 6020790"/>
              <a:gd name="connsiteX2" fmla="*/ 4595751 w 4595751"/>
              <a:gd name="connsiteY2" fmla="*/ 0 h 6020790"/>
              <a:gd name="connsiteX3" fmla="*/ 4595751 w 4595751"/>
              <a:gd name="connsiteY3" fmla="*/ 6008915 h 6020790"/>
              <a:gd name="connsiteX4" fmla="*/ 0 w 4595751"/>
              <a:gd name="connsiteY4" fmla="*/ 6020790 h 6020790"/>
              <a:gd name="connsiteX5" fmla="*/ 11875 w 4595751"/>
              <a:gd name="connsiteY5" fmla="*/ 2232561 h 602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5751" h="6020790">
                <a:moveTo>
                  <a:pt x="11875" y="2232561"/>
                </a:moveTo>
                <a:lnTo>
                  <a:pt x="2778826" y="11876"/>
                </a:lnTo>
                <a:lnTo>
                  <a:pt x="4595751" y="0"/>
                </a:lnTo>
                <a:lnTo>
                  <a:pt x="4595751" y="6008915"/>
                </a:lnTo>
                <a:lnTo>
                  <a:pt x="0" y="6020790"/>
                </a:lnTo>
                <a:cubicBezTo>
                  <a:pt x="3958" y="4758047"/>
                  <a:pt x="7917" y="3495304"/>
                  <a:pt x="11875" y="223256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17813" y="837210"/>
            <a:ext cx="4666013" cy="6020790"/>
          </a:xfrm>
          <a:custGeom>
            <a:avLst/>
            <a:gdLst>
              <a:gd name="connsiteX0" fmla="*/ 11875 w 4595751"/>
              <a:gd name="connsiteY0" fmla="*/ 2232561 h 6020790"/>
              <a:gd name="connsiteX1" fmla="*/ 2778826 w 4595751"/>
              <a:gd name="connsiteY1" fmla="*/ 11876 h 6020790"/>
              <a:gd name="connsiteX2" fmla="*/ 4595751 w 4595751"/>
              <a:gd name="connsiteY2" fmla="*/ 0 h 6020790"/>
              <a:gd name="connsiteX3" fmla="*/ 4595751 w 4595751"/>
              <a:gd name="connsiteY3" fmla="*/ 6008915 h 6020790"/>
              <a:gd name="connsiteX4" fmla="*/ 0 w 4595751"/>
              <a:gd name="connsiteY4" fmla="*/ 6020790 h 6020790"/>
              <a:gd name="connsiteX5" fmla="*/ 11875 w 4595751"/>
              <a:gd name="connsiteY5" fmla="*/ 2232561 h 602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5751" h="6020790">
                <a:moveTo>
                  <a:pt x="11875" y="2232561"/>
                </a:moveTo>
                <a:lnTo>
                  <a:pt x="2778826" y="11876"/>
                </a:lnTo>
                <a:lnTo>
                  <a:pt x="4595751" y="0"/>
                </a:lnTo>
                <a:lnTo>
                  <a:pt x="4595751" y="6008915"/>
                </a:lnTo>
                <a:lnTo>
                  <a:pt x="0" y="6020790"/>
                </a:lnTo>
                <a:cubicBezTo>
                  <a:pt x="3958" y="4758047"/>
                  <a:pt x="7917" y="3495304"/>
                  <a:pt x="11875" y="223256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</a:t>
            </a:fld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2977999" y="3664962"/>
            <a:ext cx="457200" cy="31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Callout 35"/>
          <p:cNvSpPr/>
          <p:nvPr/>
        </p:nvSpPr>
        <p:spPr>
          <a:xfrm>
            <a:off x="533400" y="2950290"/>
            <a:ext cx="1344403" cy="94667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P(X)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" y="4165422"/>
            <a:ext cx="1964504" cy="147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Bent Arrow 36"/>
          <p:cNvSpPr/>
          <p:nvPr/>
        </p:nvSpPr>
        <p:spPr>
          <a:xfrm>
            <a:off x="1143000" y="2237007"/>
            <a:ext cx="892453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85841" y="5749910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P(Y|X)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322" y="1600200"/>
            <a:ext cx="24098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53" y="4136943"/>
            <a:ext cx="2353670" cy="16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ight Arrow 60"/>
          <p:cNvSpPr/>
          <p:nvPr/>
        </p:nvSpPr>
        <p:spPr>
          <a:xfrm rot="5400000">
            <a:off x="2981041" y="5876267"/>
            <a:ext cx="457200" cy="31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129924" y="6302400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96 98 78 6 63 79…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4817296" y="2480211"/>
            <a:ext cx="4118432" cy="4023383"/>
            <a:chOff x="4817296" y="2480211"/>
            <a:chExt cx="4118432" cy="4023383"/>
          </a:xfrm>
        </p:grpSpPr>
        <p:sp>
          <p:nvSpPr>
            <p:cNvPr id="56" name="Right Arrow 55"/>
            <p:cNvSpPr/>
            <p:nvPr/>
          </p:nvSpPr>
          <p:spPr>
            <a:xfrm>
              <a:off x="6512358" y="3129097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loud Callout 56"/>
            <p:cNvSpPr/>
            <p:nvPr/>
          </p:nvSpPr>
          <p:spPr>
            <a:xfrm>
              <a:off x="5208797" y="3886200"/>
              <a:ext cx="1344403" cy="946674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P(Y)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296" y="5030216"/>
              <a:ext cx="1964504" cy="147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Bent Arrow 58"/>
            <p:cNvSpPr/>
            <p:nvPr/>
          </p:nvSpPr>
          <p:spPr>
            <a:xfrm>
              <a:off x="5649773" y="3156175"/>
              <a:ext cx="522427" cy="610012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54369" y="4311337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P(X|Y)</a:t>
              </a:r>
              <a:endParaRPr lang="en-US" sz="2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72200" y="302754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2480211"/>
              <a:ext cx="1370874" cy="1824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Right Arrow 63"/>
            <p:cNvSpPr/>
            <p:nvPr/>
          </p:nvSpPr>
          <p:spPr>
            <a:xfrm rot="5400000">
              <a:off x="7553218" y="4440432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005" y="4976598"/>
              <a:ext cx="809625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Right Triangle 25"/>
          <p:cNvSpPr/>
          <p:nvPr/>
        </p:nvSpPr>
        <p:spPr>
          <a:xfrm flipV="1">
            <a:off x="-17813" y="0"/>
            <a:ext cx="2456213" cy="1905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9095158">
            <a:off x="170883" y="430278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             Data generating models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lang="en-US" sz="3600" dirty="0" smtClean="0">
                <a:solidFill>
                  <a:srgbClr val="0070C0"/>
                </a:solidFill>
              </a:rPr>
              <a:t>P(X</a:t>
            </a:r>
            <a:r>
              <a:rPr lang="en-US" sz="3600" dirty="0" smtClean="0">
                <a:solidFill>
                  <a:srgbClr val="0070C0"/>
                </a:solidFill>
              </a:rPr>
              <a:t>, Y) = P(X)P(Y|X) = P(Y)P(X|Y) 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9" y="220606"/>
            <a:ext cx="2353670" cy="16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ight Triangle 24"/>
          <p:cNvSpPr/>
          <p:nvPr/>
        </p:nvSpPr>
        <p:spPr>
          <a:xfrm flipV="1">
            <a:off x="7100" y="0"/>
            <a:ext cx="2299794" cy="20574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691217" y="913352"/>
            <a:ext cx="2328583" cy="991962"/>
          </a:xfrm>
          <a:prstGeom prst="ellipse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876800" y="944813"/>
            <a:ext cx="2362200" cy="914400"/>
          </a:xfrm>
          <a:prstGeom prst="roundRect">
            <a:avLst/>
          </a:prstGeom>
          <a:solidFill>
            <a:srgbClr val="C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               </a:t>
            </a:r>
            <a:r>
              <a:rPr lang="en-US" dirty="0" smtClean="0"/>
              <a:t>Discriminative models</a:t>
            </a:r>
            <a:br>
              <a:rPr lang="en-US" dirty="0" smtClean="0"/>
            </a:br>
            <a:r>
              <a:rPr lang="en-US" altLang="en-US" sz="3200" dirty="0" smtClean="0"/>
              <a:t>f(</a:t>
            </a:r>
            <a:r>
              <a:rPr lang="en-US" altLang="en-US" sz="3200" b="1" dirty="0" smtClean="0"/>
              <a:t>x</a:t>
            </a:r>
            <a:r>
              <a:rPr lang="en-US" altLang="en-US" sz="3200" dirty="0" smtClean="0"/>
              <a:t>) =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0066FF"/>
                </a:solidFill>
              </a:rPr>
              <a:t>(</a:t>
            </a:r>
            <a:r>
              <a:rPr lang="en-US" altLang="en-US" dirty="0" smtClean="0"/>
              <a:t> </a:t>
            </a:r>
            <a:r>
              <a:rPr lang="en-US" altLang="en-US" sz="4800" dirty="0" err="1" smtClean="0">
                <a:latin typeface="Symbol" pitchFamily="18" charset="2"/>
              </a:rPr>
              <a:t>S</a:t>
            </a:r>
            <a:r>
              <a:rPr lang="en-US" altLang="en-US" sz="3200" baseline="-25000" dirty="0" err="1" smtClean="0"/>
              <a:t>k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>
                <a:latin typeface="Symbol" pitchFamily="18" charset="2"/>
              </a:rPr>
              <a:t>a</a:t>
            </a:r>
            <a:r>
              <a:rPr lang="en-US" altLang="en-US" sz="3200" baseline="-25000" dirty="0" err="1" smtClean="0"/>
              <a:t>k</a:t>
            </a:r>
            <a:r>
              <a:rPr lang="en-US" altLang="en-US" sz="3200" baseline="-25000" dirty="0" smtClean="0"/>
              <a:t> </a:t>
            </a:r>
            <a:r>
              <a:rPr lang="en-US" altLang="en-US" b="1" dirty="0" smtClean="0">
                <a:solidFill>
                  <a:srgbClr val="C00000"/>
                </a:solidFill>
              </a:rPr>
              <a:t>[</a:t>
            </a:r>
            <a:r>
              <a:rPr lang="en-US" altLang="en-US" sz="3200" b="1" dirty="0" smtClean="0">
                <a:latin typeface="Symbol" pitchFamily="18" charset="2"/>
              </a:rPr>
              <a:t>F</a:t>
            </a:r>
            <a:r>
              <a:rPr lang="en-US" altLang="en-US" sz="3200" dirty="0" smtClean="0"/>
              <a:t>(</a:t>
            </a:r>
            <a:r>
              <a:rPr lang="en-US" altLang="en-US" sz="3200" b="1" dirty="0" err="1" smtClean="0"/>
              <a:t>x</a:t>
            </a:r>
            <a:r>
              <a:rPr lang="en-US" altLang="en-US" sz="3200" baseline="30000" dirty="0" err="1" smtClean="0"/>
              <a:t>k</a:t>
            </a:r>
            <a:r>
              <a:rPr lang="en-US" altLang="en-US" sz="3200" dirty="0" smtClean="0"/>
              <a:t>)</a:t>
            </a:r>
            <a:r>
              <a:rPr lang="en-US" altLang="en-US" sz="2800" dirty="0" smtClean="0"/>
              <a:t> </a:t>
            </a:r>
            <a:r>
              <a:rPr lang="en-US" altLang="en-US" b="1" dirty="0" smtClean="0">
                <a:solidFill>
                  <a:srgbClr val="0066FF"/>
                </a:solidFill>
              </a:rPr>
              <a:t>)</a:t>
            </a:r>
            <a:r>
              <a:rPr lang="en-US" altLang="en-US" sz="3200" dirty="0" smtClean="0"/>
              <a:t> </a:t>
            </a:r>
            <a:r>
              <a:rPr lang="en-US" altLang="en-US" sz="3200" dirty="0" smtClean="0">
                <a:sym typeface="Symbol" pitchFamily="18" charset="2"/>
              </a:rPr>
              <a:t> </a:t>
            </a:r>
            <a:r>
              <a:rPr lang="en-US" altLang="en-US" sz="3200" b="1" dirty="0" smtClean="0">
                <a:latin typeface="Symbol" pitchFamily="18" charset="2"/>
              </a:rPr>
              <a:t>F</a:t>
            </a:r>
            <a:r>
              <a:rPr lang="en-US" altLang="en-US" sz="3200" dirty="0" smtClean="0"/>
              <a:t>(</a:t>
            </a:r>
            <a:r>
              <a:rPr lang="en-US" altLang="en-US" sz="3200" b="1" dirty="0" smtClean="0"/>
              <a:t>x</a:t>
            </a:r>
            <a:r>
              <a:rPr lang="en-US" altLang="en-US" sz="3200" dirty="0" smtClean="0"/>
              <a:t>)</a:t>
            </a:r>
            <a:r>
              <a:rPr lang="en-US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en-US" b="1" dirty="0" smtClean="0">
                <a:solidFill>
                  <a:srgbClr val="C00000"/>
                </a:solidFill>
              </a:rPr>
              <a:t>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7199" y="1639665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66FF"/>
                </a:solidFill>
              </a:rPr>
              <a:t>w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45161" y="169104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k</a:t>
            </a:r>
            <a:r>
              <a:rPr lang="en-US" sz="3200" dirty="0" smtClean="0">
                <a:solidFill>
                  <a:srgbClr val="C00000"/>
                </a:solidFill>
              </a:rPr>
              <a:t>(</a:t>
            </a:r>
            <a:r>
              <a:rPr lang="en-US" sz="3200" b="1" dirty="0" err="1" smtClean="0">
                <a:solidFill>
                  <a:srgbClr val="C00000"/>
                </a:solidFill>
              </a:rPr>
              <a:t>x</a:t>
            </a:r>
            <a:r>
              <a:rPr lang="en-US" sz="3200" baseline="30000" dirty="0" err="1" smtClean="0">
                <a:solidFill>
                  <a:srgbClr val="C00000"/>
                </a:solidFill>
              </a:rPr>
              <a:t>k</a:t>
            </a:r>
            <a:r>
              <a:rPr lang="en-US" sz="3200" dirty="0" smtClean="0">
                <a:solidFill>
                  <a:srgbClr val="C00000"/>
                </a:solidFill>
              </a:rPr>
              <a:t>,</a:t>
            </a:r>
            <a:r>
              <a:rPr lang="en-US" sz="3200" b="1" dirty="0" smtClean="0">
                <a:solidFill>
                  <a:srgbClr val="C00000"/>
                </a:solidFill>
              </a:rPr>
              <a:t> x</a:t>
            </a:r>
            <a:r>
              <a:rPr lang="en-US" sz="3200" dirty="0" smtClean="0">
                <a:solidFill>
                  <a:srgbClr val="C00000"/>
                </a:solidFill>
              </a:rPr>
              <a:t>;</a:t>
            </a:r>
            <a:r>
              <a:rPr lang="en-US" sz="3200" b="1" dirty="0" smtClean="0">
                <a:solidFill>
                  <a:srgbClr val="C00000"/>
                </a:solidFill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99" y="5222319"/>
            <a:ext cx="188384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66FF"/>
                </a:solidFill>
              </a:rPr>
              <a:t>Hebb’s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latin typeface="Symbol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= </a:t>
            </a:r>
            <a:r>
              <a:rPr lang="en-US" altLang="en-US" dirty="0" err="1" smtClean="0">
                <a:latin typeface="+mj-lt"/>
              </a:rPr>
              <a:t>y</a:t>
            </a:r>
            <a:r>
              <a:rPr lang="en-US" altLang="en-US" baseline="-25000" dirty="0" err="1" smtClean="0"/>
              <a:t>k</a:t>
            </a:r>
            <a:endParaRPr lang="en-US" altLang="en-US" baseline="-25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 smtClean="0">
                <a:solidFill>
                  <a:srgbClr val="C00000"/>
                </a:solidFill>
              </a:rPr>
              <a:t>) = 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 smtClean="0">
                <a:solidFill>
                  <a:srgbClr val="C00000"/>
                </a:solidFill>
              </a:rPr>
              <a:t>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66FF"/>
                </a:solidFill>
              </a:rPr>
              <a:t>f(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  <a:p>
            <a:endParaRPr lang="en-US" sz="20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57400" y="3491596"/>
            <a:ext cx="2514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66FF"/>
                </a:solidFill>
              </a:rPr>
              <a:t>“</a:t>
            </a:r>
            <a:r>
              <a:rPr lang="en-US" sz="2000" b="1" dirty="0" err="1" smtClean="0">
                <a:solidFill>
                  <a:srgbClr val="0066FF"/>
                </a:solidFill>
              </a:rPr>
              <a:t>Perceptrons</a:t>
            </a:r>
            <a:r>
              <a:rPr lang="en-US" sz="2000" b="1" dirty="0" smtClean="0">
                <a:solidFill>
                  <a:srgbClr val="0066FF"/>
                </a:solidFill>
              </a:rPr>
              <a:t>”</a:t>
            </a:r>
            <a:endParaRPr lang="en-US" sz="2000" b="1" dirty="0">
              <a:solidFill>
                <a:srgbClr val="00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 smtClean="0"/>
              <a:t>fitted to </a:t>
            </a:r>
            <a:r>
              <a:rPr lang="en-US" altLang="en-US" dirty="0" err="1" smtClean="0"/>
              <a:t>R</a:t>
            </a:r>
            <a:r>
              <a:rPr lang="en-US" altLang="en-US" baseline="-25000" dirty="0" err="1" smtClean="0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>
                <a:solidFill>
                  <a:srgbClr val="C00000"/>
                </a:solidFill>
              </a:rPr>
              <a:t>) =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66FF"/>
                </a:solidFill>
              </a:rPr>
              <a:t>f(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114800" y="3278891"/>
            <a:ext cx="24126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</a:rPr>
              <a:t>Parzen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=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k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</a:t>
            </a:r>
            <a:r>
              <a:rPr lang="en-US" altLang="en-US" dirty="0" smtClean="0">
                <a:solidFill>
                  <a:srgbClr val="C00000"/>
                </a:solidFill>
              </a:rPr>
              <a:t>R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CV</a:t>
            </a:r>
            <a:endParaRPr lang="en-US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/>
              <a:t>)</a:t>
            </a:r>
            <a:endParaRPr lang="en-US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96308" y="4253596"/>
            <a:ext cx="24126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Kernel methods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/>
              <a:t>fitted to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R</a:t>
            </a:r>
            <a:r>
              <a:rPr lang="en-US" altLang="en-US" baseline="-25000" dirty="0">
                <a:solidFill>
                  <a:srgbClr val="C00000"/>
                </a:solidFill>
              </a:rPr>
              <a:t>CV</a:t>
            </a: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 smtClean="0"/>
              <a:t>)</a:t>
            </a:r>
          </a:p>
          <a:p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9016232">
            <a:off x="1517618" y="3475729"/>
            <a:ext cx="761989" cy="267831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5118523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3722064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0"/>
            <a:ext cx="1958895" cy="292271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502044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1307068"/>
            <a:ext cx="652677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rIns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P(Y|X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57399" y="5093934"/>
            <a:ext cx="1981892" cy="2197835"/>
            <a:chOff x="2057399" y="5093934"/>
            <a:chExt cx="1981892" cy="2197835"/>
          </a:xfrm>
        </p:grpSpPr>
        <p:sp>
          <p:nvSpPr>
            <p:cNvPr id="8" name="Rounded Rectangular Callout 7"/>
            <p:cNvSpPr/>
            <p:nvPr/>
          </p:nvSpPr>
          <p:spPr>
            <a:xfrm flipV="1">
              <a:off x="2057399" y="5093934"/>
              <a:ext cx="1981891" cy="1715622"/>
            </a:xfrm>
            <a:prstGeom prst="wedgeRoundRectCallout">
              <a:avLst>
                <a:gd name="adj1" fmla="val 5747"/>
                <a:gd name="adj2" fmla="val 5923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5180" y="5260444"/>
              <a:ext cx="1904111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Algorithms</a:t>
              </a:r>
              <a:r>
                <a:rPr lang="en-US" dirty="0" smtClean="0"/>
                <a:t>:</a:t>
              </a:r>
            </a:p>
            <a:p>
              <a:r>
                <a:rPr lang="en-US" dirty="0" smtClean="0"/>
                <a:t>SVM</a:t>
              </a:r>
            </a:p>
            <a:p>
              <a:r>
                <a:rPr lang="en-US" dirty="0" smtClean="0"/>
                <a:t>Logistic regression</a:t>
              </a:r>
            </a:p>
            <a:p>
              <a:r>
                <a:rPr lang="en-US" dirty="0" smtClean="0"/>
                <a:t>Ridge regression</a:t>
              </a:r>
            </a:p>
            <a:p>
              <a:r>
                <a:rPr lang="en-US" b="1" dirty="0"/>
                <a:t>w</a:t>
              </a:r>
              <a:r>
                <a:rPr lang="en-US" dirty="0"/>
                <a:t> = </a:t>
              </a:r>
              <a:r>
                <a:rPr lang="en-US" dirty="0" err="1" smtClean="0"/>
                <a:t>X</a:t>
              </a:r>
              <a:r>
                <a:rPr lang="en-US" sz="2400" baseline="30000" dirty="0" err="1" smtClean="0"/>
                <a:t>+</a:t>
              </a:r>
              <a:r>
                <a:rPr lang="en-US" b="1" dirty="0" err="1" smtClean="0"/>
                <a:t>y</a:t>
              </a:r>
              <a:r>
                <a:rPr lang="en-US" b="1" dirty="0" smtClean="0"/>
                <a:t> = </a:t>
              </a:r>
              <a:r>
                <a:rPr lang="en-US" sz="2400" b="1" i="1" dirty="0" smtClean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 smtClean="0">
                  <a:latin typeface="Symbol" panose="05050102010706020507" pitchFamily="18" charset="2"/>
                  <a:sym typeface="Symbol"/>
                </a:rPr>
                <a:t>-1</a:t>
              </a:r>
              <a:r>
                <a:rPr lang="en-US" baseline="30000" dirty="0" smtClean="0">
                  <a:latin typeface="Symbol" panose="05050102010706020507" pitchFamily="18" charset="2"/>
                  <a:sym typeface="Symbol"/>
                </a:rPr>
                <a:t> </a:t>
              </a:r>
              <a:r>
                <a:rPr lang="en-US" dirty="0" err="1"/>
                <a:t>X</a:t>
              </a:r>
              <a:r>
                <a:rPr lang="en-US" baseline="30000" dirty="0" err="1"/>
                <a:t>T</a:t>
              </a:r>
              <a:r>
                <a:rPr lang="en-US" b="1" dirty="0" err="1"/>
                <a:t>y</a:t>
              </a:r>
              <a:endParaRPr lang="en-US" b="1" baseline="30000" dirty="0"/>
            </a:p>
            <a:p>
              <a:endParaRPr lang="en-US" b="1" baseline="30000" dirty="0"/>
            </a:p>
            <a:p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6200" y="2275816"/>
            <a:ext cx="1898248" cy="1364506"/>
            <a:chOff x="76200" y="2502044"/>
            <a:chExt cx="1898248" cy="1138277"/>
          </a:xfrm>
        </p:grpSpPr>
        <p:sp>
          <p:nvSpPr>
            <p:cNvPr id="32" name="Rounded Rectangular Callout 31"/>
            <p:cNvSpPr/>
            <p:nvPr/>
          </p:nvSpPr>
          <p:spPr>
            <a:xfrm>
              <a:off x="76200" y="2502044"/>
              <a:ext cx="1898248" cy="1138277"/>
            </a:xfrm>
            <a:prstGeom prst="wedgeRoundRectCallout">
              <a:avLst>
                <a:gd name="adj1" fmla="val 5747"/>
                <a:gd name="adj2" fmla="val 5923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3289" y="2581870"/>
              <a:ext cx="1484702" cy="1001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Algorithm</a:t>
              </a:r>
              <a:r>
                <a:rPr lang="en-US" dirty="0" smtClean="0"/>
                <a:t>:</a:t>
              </a:r>
            </a:p>
            <a:p>
              <a:r>
                <a:rPr lang="en-US" dirty="0" smtClean="0"/>
                <a:t>Hebb’s rule</a:t>
              </a:r>
            </a:p>
            <a:p>
              <a:r>
                <a:rPr lang="en-US" b="1" dirty="0" smtClean="0"/>
                <a:t>w</a:t>
              </a:r>
              <a:r>
                <a:rPr lang="en-US" dirty="0" smtClean="0"/>
                <a:t> = </a:t>
              </a:r>
              <a:r>
                <a:rPr lang="en-US" dirty="0" err="1" smtClean="0">
                  <a:latin typeface="Symbol" panose="05050102010706020507" pitchFamily="18" charset="2"/>
                </a:rPr>
                <a:t>S</a:t>
              </a:r>
              <a:r>
                <a:rPr lang="en-US" baseline="-25000" dirty="0" err="1" smtClean="0">
                  <a:latin typeface="+mj-lt"/>
                </a:rPr>
                <a:t>k</a:t>
              </a:r>
              <a:r>
                <a:rPr lang="en-US" baseline="-25000" dirty="0" smtClean="0">
                  <a:latin typeface="+mj-lt"/>
                </a:rPr>
                <a:t>=1:N</a:t>
              </a:r>
              <a:r>
                <a:rPr lang="en-US" dirty="0" smtClean="0"/>
                <a:t> </a:t>
              </a:r>
              <a:r>
                <a:rPr lang="en-US" dirty="0" err="1" smtClean="0"/>
                <a:t>y</a:t>
              </a:r>
              <a:r>
                <a:rPr lang="en-US" baseline="30000" dirty="0" err="1" smtClean="0"/>
                <a:t>k</a:t>
              </a:r>
              <a:r>
                <a:rPr lang="en-US" b="1" dirty="0" err="1" smtClean="0"/>
                <a:t>x</a:t>
              </a:r>
              <a:r>
                <a:rPr lang="en-US" baseline="30000" dirty="0" err="1" smtClean="0"/>
                <a:t>k</a:t>
              </a:r>
              <a:endParaRPr lang="en-US" baseline="30000" dirty="0" smtClean="0"/>
            </a:p>
            <a:p>
              <a:r>
                <a:rPr lang="en-US" b="1" dirty="0"/>
                <a:t>w</a:t>
              </a:r>
              <a:r>
                <a:rPr lang="en-US" dirty="0"/>
                <a:t> </a:t>
              </a:r>
              <a:r>
                <a:rPr lang="en-US" dirty="0" smtClean="0"/>
                <a:t>= </a:t>
              </a:r>
              <a:r>
                <a:rPr lang="en-US" dirty="0" err="1" smtClean="0"/>
                <a:t>X</a:t>
              </a:r>
              <a:r>
                <a:rPr lang="en-US" baseline="30000" dirty="0" err="1" smtClean="0"/>
                <a:t>T</a:t>
              </a:r>
              <a:r>
                <a:rPr lang="en-US" b="1" dirty="0" err="1" smtClean="0"/>
                <a:t>y</a:t>
              </a:r>
              <a:endParaRPr lang="en-US" b="1" baseline="30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541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6" y="533400"/>
            <a:ext cx="1370874" cy="182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6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581400"/>
            <a:ext cx="114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66FF"/>
                </a:solidFill>
              </a:rPr>
              <a:t>LDA</a:t>
            </a:r>
            <a:endParaRPr lang="en-US" sz="4000" b="1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4182476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419600" y="3573081"/>
            <a:ext cx="1876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Mixture models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24908" y="4409182"/>
            <a:ext cx="2295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Gaussian 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processes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4849739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743200" y="258386"/>
            <a:ext cx="3943902" cy="2942014"/>
            <a:chOff x="3189317" y="258387"/>
            <a:chExt cx="2601883" cy="1951413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317" y="258387"/>
              <a:ext cx="2601883" cy="195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189317" y="258387"/>
              <a:ext cx="2601883" cy="1951413"/>
            </a:xfrm>
            <a:prstGeom prst="rect">
              <a:avLst/>
            </a:prstGeom>
            <a:solidFill>
              <a:srgbClr val="FFFFFF">
                <a:alpha val="6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 rot="17947004">
            <a:off x="1368933" y="3717570"/>
            <a:ext cx="1212418" cy="256909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4158870"/>
            <a:ext cx="1867143" cy="253312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1"/>
            <a:ext cx="1958895" cy="251460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502044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0710" y="5475982"/>
            <a:ext cx="1505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66FF"/>
                </a:solidFill>
              </a:rPr>
              <a:t>Naïve Bayes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22" name="Right Triangle 21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Generative </a:t>
            </a:r>
            <a:r>
              <a:rPr lang="en-US" dirty="0" smtClean="0"/>
              <a:t>models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0600" y="1905000"/>
            <a:ext cx="80823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 smtClean="0"/>
              <a:t>P(X|Y)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527427" y="863025"/>
            <a:ext cx="2387973" cy="5964092"/>
            <a:chOff x="6527427" y="863025"/>
            <a:chExt cx="2387973" cy="5964092"/>
          </a:xfrm>
        </p:grpSpPr>
        <p:sp>
          <p:nvSpPr>
            <p:cNvPr id="3" name="Right Arrow 2"/>
            <p:cNvSpPr/>
            <p:nvPr/>
          </p:nvSpPr>
          <p:spPr>
            <a:xfrm rot="5400000">
              <a:off x="7343463" y="1378402"/>
              <a:ext cx="762000" cy="105319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10400" y="863025"/>
              <a:ext cx="1505071" cy="58477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/>
                <a:t>Today</a:t>
              </a:r>
              <a:endParaRPr lang="en-US" sz="3200" b="1" dirty="0"/>
            </a:p>
          </p:txBody>
        </p:sp>
        <p:sp>
          <p:nvSpPr>
            <p:cNvPr id="30" name="Right Arrow 29"/>
            <p:cNvSpPr/>
            <p:nvPr/>
          </p:nvSpPr>
          <p:spPr>
            <a:xfrm rot="10800000">
              <a:off x="6527427" y="5638800"/>
              <a:ext cx="762000" cy="105319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410329" y="5873010"/>
              <a:ext cx="1505071" cy="95410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/>
                <a:t>Last time</a:t>
              </a:r>
              <a:endParaRPr lang="en-US" sz="28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200" y="2496741"/>
            <a:ext cx="1911245" cy="1785104"/>
            <a:chOff x="76200" y="2496741"/>
            <a:chExt cx="1911245" cy="1785104"/>
          </a:xfrm>
        </p:grpSpPr>
        <p:sp>
          <p:nvSpPr>
            <p:cNvPr id="32" name="Rounded Rectangular Callout 31"/>
            <p:cNvSpPr/>
            <p:nvPr/>
          </p:nvSpPr>
          <p:spPr>
            <a:xfrm>
              <a:off x="76200" y="2502045"/>
              <a:ext cx="1898248" cy="1536556"/>
            </a:xfrm>
            <a:prstGeom prst="wedgeRoundRectCallout">
              <a:avLst>
                <a:gd name="adj1" fmla="val 5747"/>
                <a:gd name="adj2" fmla="val 5923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3289" y="2496741"/>
              <a:ext cx="1834156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Algorithm</a:t>
              </a:r>
              <a:r>
                <a:rPr lang="en-US" dirty="0" smtClean="0"/>
                <a:t>:</a:t>
              </a:r>
            </a:p>
            <a:p>
              <a:r>
                <a:rPr lang="en-US" dirty="0" smtClean="0"/>
                <a:t>Centroid</a:t>
              </a:r>
            </a:p>
            <a:p>
              <a:r>
                <a:rPr lang="en-US" b="1" dirty="0" smtClean="0"/>
                <a:t>w</a:t>
              </a:r>
              <a:r>
                <a:rPr lang="en-US" dirty="0" smtClean="0"/>
                <a:t> =</a:t>
              </a:r>
              <a:r>
                <a:rPr lang="en-US" dirty="0" err="1" smtClean="0">
                  <a:latin typeface="Symbol" panose="05050102010706020507" pitchFamily="18" charset="2"/>
                </a:rPr>
                <a:t>S</a:t>
              </a:r>
              <a:r>
                <a:rPr lang="en-US" baseline="-25000" dirty="0" err="1" smtClean="0">
                  <a:latin typeface="+mj-lt"/>
                </a:rPr>
                <a:t>k</a:t>
              </a:r>
              <a:r>
                <a:rPr lang="en-US" dirty="0" smtClean="0"/>
                <a:t> </a:t>
              </a:r>
              <a:r>
                <a:rPr lang="en-US" dirty="0" err="1" smtClean="0"/>
                <a:t>y</a:t>
              </a:r>
              <a:r>
                <a:rPr lang="en-US" baseline="30000" dirty="0" err="1" smtClean="0"/>
                <a:t>k</a:t>
              </a:r>
              <a:r>
                <a:rPr lang="en-US" b="1" dirty="0" err="1" smtClean="0"/>
                <a:t>x</a:t>
              </a:r>
              <a:r>
                <a:rPr lang="en-US" baseline="30000" dirty="0" err="1" smtClean="0"/>
                <a:t>k</a:t>
              </a:r>
              <a:r>
                <a:rPr lang="en-US" baseline="30000" dirty="0" smtClean="0"/>
                <a:t> </a:t>
              </a:r>
              <a:r>
                <a:rPr lang="en-US" dirty="0" smtClean="0"/>
                <a:t>= </a:t>
              </a:r>
              <a:r>
                <a:rPr lang="en-US" dirty="0" err="1" smtClean="0"/>
                <a:t>X</a:t>
              </a:r>
              <a:r>
                <a:rPr lang="en-US" baseline="30000" dirty="0" err="1" smtClean="0"/>
                <a:t>T</a:t>
              </a:r>
              <a:r>
                <a:rPr lang="en-US" b="1" dirty="0" err="1" smtClean="0"/>
                <a:t>y</a:t>
              </a:r>
              <a:endParaRPr lang="en-US" baseline="30000" dirty="0" smtClean="0"/>
            </a:p>
            <a:p>
              <a:r>
                <a:rPr lang="en-US" dirty="0" err="1" smtClean="0"/>
                <a:t>y</a:t>
              </a:r>
              <a:r>
                <a:rPr lang="en-US" baseline="30000" dirty="0" err="1"/>
                <a:t>k</a:t>
              </a:r>
              <a:r>
                <a:rPr lang="en-US" dirty="0" smtClean="0">
                  <a:sym typeface="Symbol"/>
                </a:rPr>
                <a:t>{</a:t>
              </a:r>
              <a:r>
                <a:rPr lang="en-US" dirty="0" smtClean="0"/>
                <a:t>+</a:t>
              </a:r>
              <a:r>
                <a:rPr lang="en-US" dirty="0"/>
                <a:t>1/N</a:t>
              </a:r>
              <a:r>
                <a:rPr lang="en-US" baseline="-25000" dirty="0"/>
                <a:t>1</a:t>
              </a:r>
              <a:r>
                <a:rPr lang="en-US" dirty="0"/>
                <a:t>, -1/N</a:t>
              </a:r>
              <a:r>
                <a:rPr lang="en-US" baseline="-25000" dirty="0"/>
                <a:t>0</a:t>
              </a:r>
              <a:r>
                <a:rPr lang="en-US" dirty="0" smtClean="0">
                  <a:sym typeface="Symbol"/>
                </a:rPr>
                <a:t>}</a:t>
              </a:r>
            </a:p>
            <a:p>
              <a:r>
                <a:rPr lang="en-US" b="1" dirty="0">
                  <a:sym typeface="Symbol"/>
                </a:rPr>
                <a:t>w</a:t>
              </a:r>
              <a:r>
                <a:rPr lang="en-US" dirty="0">
                  <a:sym typeface="Symbol"/>
                </a:rPr>
                <a:t>=  </a:t>
              </a:r>
              <a:r>
                <a:rPr lang="en-US" altLang="en-US" sz="2000" b="1" dirty="0" smtClean="0">
                  <a:latin typeface="Symbol" panose="05050102010706020507" pitchFamily="18" charset="2"/>
                </a:rPr>
                <a:t>m</a:t>
              </a:r>
              <a:r>
                <a:rPr lang="en-US" altLang="en-US" b="1" baseline="30000" dirty="0" smtClean="0"/>
                <a:t>[1</a:t>
              </a:r>
              <a:r>
                <a:rPr lang="en-US" altLang="en-US" b="1" baseline="30000" dirty="0"/>
                <a:t>]</a:t>
              </a:r>
              <a:r>
                <a:rPr lang="en-US" altLang="en-US" b="1" dirty="0"/>
                <a:t>– </a:t>
              </a:r>
              <a:r>
                <a:rPr lang="en-US" altLang="en-US" sz="2000" b="1" dirty="0">
                  <a:latin typeface="Symbol" panose="05050102010706020507" pitchFamily="18" charset="2"/>
                </a:rPr>
                <a:t>m</a:t>
              </a:r>
              <a:r>
                <a:rPr lang="en-US" altLang="en-US" b="1" baseline="30000" dirty="0"/>
                <a:t>[0</a:t>
              </a:r>
              <a:r>
                <a:rPr lang="en-US" altLang="en-US" b="1" baseline="30000" dirty="0" smtClean="0"/>
                <a:t>]</a:t>
              </a:r>
              <a:endParaRPr lang="en-US" altLang="en-US" dirty="0"/>
            </a:p>
            <a:p>
              <a:r>
                <a:rPr lang="en-US" dirty="0" smtClean="0">
                  <a:sym typeface="Symbol"/>
                </a:rPr>
                <a:t> </a:t>
              </a:r>
              <a:endParaRPr lang="en-US" dirty="0" smtClean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057399" y="4727051"/>
            <a:ext cx="1981891" cy="2411199"/>
            <a:chOff x="2057399" y="5093934"/>
            <a:chExt cx="1981891" cy="2024066"/>
          </a:xfrm>
        </p:grpSpPr>
        <p:sp>
          <p:nvSpPr>
            <p:cNvPr id="43" name="Rounded Rectangular Callout 42"/>
            <p:cNvSpPr/>
            <p:nvPr/>
          </p:nvSpPr>
          <p:spPr>
            <a:xfrm flipV="1">
              <a:off x="2057399" y="5093934"/>
              <a:ext cx="1981891" cy="1715622"/>
            </a:xfrm>
            <a:prstGeom prst="wedgeRoundRectCallout">
              <a:avLst>
                <a:gd name="adj1" fmla="val 5747"/>
                <a:gd name="adj2" fmla="val 5923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35180" y="5257800"/>
              <a:ext cx="1882247" cy="18602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Algorithm:</a:t>
              </a:r>
              <a:endParaRPr lang="en-US" dirty="0" smtClean="0"/>
            </a:p>
            <a:p>
              <a:r>
                <a:rPr lang="en-US" b="1" dirty="0">
                  <a:sym typeface="Symbol"/>
                </a:rPr>
                <a:t>w</a:t>
              </a:r>
              <a:r>
                <a:rPr lang="en-US" dirty="0">
                  <a:sym typeface="Symbol"/>
                </a:rPr>
                <a:t>= </a:t>
              </a:r>
              <a:r>
                <a:rPr lang="en-US" sz="2400" b="1" i="1" dirty="0" smtClean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 smtClean="0">
                  <a:latin typeface="Symbol" panose="05050102010706020507" pitchFamily="18" charset="2"/>
                  <a:sym typeface="Symbol"/>
                </a:rPr>
                <a:t>-1</a:t>
              </a:r>
              <a:r>
                <a:rPr lang="en-US" dirty="0" smtClean="0">
                  <a:sym typeface="Symbol"/>
                </a:rPr>
                <a:t>(</a:t>
              </a:r>
              <a:r>
                <a:rPr lang="en-US" altLang="en-US" sz="2000" b="1" dirty="0" smtClean="0">
                  <a:latin typeface="Symbol" panose="05050102010706020507" pitchFamily="18" charset="2"/>
                </a:rPr>
                <a:t>m</a:t>
              </a:r>
              <a:r>
                <a:rPr lang="en-US" altLang="en-US" b="1" baseline="30000" dirty="0" smtClean="0"/>
                <a:t>[1</a:t>
              </a:r>
              <a:r>
                <a:rPr lang="en-US" altLang="en-US" b="1" baseline="30000" dirty="0"/>
                <a:t>]</a:t>
              </a:r>
              <a:r>
                <a:rPr lang="en-US" altLang="en-US" b="1" dirty="0"/>
                <a:t>– </a:t>
              </a:r>
              <a:r>
                <a:rPr lang="en-US" altLang="en-US" sz="2000" b="1" dirty="0">
                  <a:latin typeface="Symbol" panose="05050102010706020507" pitchFamily="18" charset="2"/>
                </a:rPr>
                <a:t>m</a:t>
              </a:r>
              <a:r>
                <a:rPr lang="en-US" altLang="en-US" b="1" baseline="30000" dirty="0"/>
                <a:t>[0</a:t>
              </a:r>
              <a:r>
                <a:rPr lang="en-US" altLang="en-US" b="1" baseline="30000" dirty="0" smtClean="0"/>
                <a:t>]</a:t>
              </a:r>
              <a:r>
                <a:rPr lang="en-US" altLang="en-US" dirty="0" smtClean="0"/>
                <a:t>)</a:t>
              </a:r>
            </a:p>
            <a:p>
              <a:r>
                <a:rPr lang="en-US" sz="2400" b="1" i="1" dirty="0" smtClean="0">
                  <a:latin typeface="Symbol" panose="05050102010706020507" pitchFamily="18" charset="2"/>
                  <a:sym typeface="Symbol"/>
                </a:rPr>
                <a:t>S </a:t>
              </a:r>
              <a:r>
                <a:rPr lang="en-US" dirty="0" smtClean="0">
                  <a:latin typeface="+mj-lt"/>
                  <a:sym typeface="Symbol"/>
                </a:rPr>
                <a:t>=</a:t>
              </a:r>
              <a:r>
                <a:rPr lang="en-US" b="1" i="1" dirty="0" smtClean="0">
                  <a:latin typeface="Symbol" panose="05050102010706020507" pitchFamily="18" charset="2"/>
                  <a:sym typeface="Symbol"/>
                </a:rPr>
                <a:t>  </a:t>
              </a:r>
              <a:r>
                <a:rPr lang="en-US" dirty="0" err="1" smtClean="0">
                  <a:latin typeface="+mj-lt"/>
                  <a:sym typeface="Symbol"/>
                </a:rPr>
                <a:t>X</a:t>
              </a:r>
              <a:r>
                <a:rPr lang="en-US" baseline="30000" dirty="0" err="1" smtClean="0">
                  <a:latin typeface="+mj-lt"/>
                  <a:sym typeface="Symbol"/>
                </a:rPr>
                <a:t>T</a:t>
              </a:r>
              <a:r>
                <a:rPr lang="en-US" dirty="0" err="1" smtClean="0">
                  <a:latin typeface="+mj-lt"/>
                  <a:sym typeface="Symbol"/>
                </a:rPr>
                <a:t>X</a:t>
              </a:r>
              <a:r>
                <a:rPr lang="en-US" dirty="0" err="1" smtClean="0">
                  <a:latin typeface="Symbol" panose="05050102010706020507" pitchFamily="18" charset="2"/>
                  <a:sym typeface="Symbol"/>
                </a:rPr>
                <a:t>+lI</a:t>
              </a:r>
              <a:r>
                <a:rPr lang="en-US" dirty="0" smtClean="0">
                  <a:latin typeface="Symbol" panose="05050102010706020507" pitchFamily="18" charset="2"/>
                  <a:sym typeface="Symbol"/>
                </a:rPr>
                <a:t>,  l&gt;0</a:t>
              </a:r>
            </a:p>
            <a:p>
              <a:r>
                <a:rPr lang="en-US" b="1" dirty="0"/>
                <a:t>w</a:t>
              </a:r>
              <a:r>
                <a:rPr lang="en-US" dirty="0"/>
                <a:t> </a:t>
              </a:r>
              <a:r>
                <a:rPr lang="en-US" dirty="0" smtClean="0"/>
                <a:t>= </a:t>
              </a:r>
              <a:r>
                <a:rPr lang="en-US" sz="2400" b="1" i="1" dirty="0" smtClean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 smtClean="0">
                  <a:latin typeface="Symbol" panose="05050102010706020507" pitchFamily="18" charset="2"/>
                  <a:sym typeface="Symbol"/>
                </a:rPr>
                <a:t>-1</a:t>
              </a:r>
              <a:r>
                <a:rPr lang="en-US" baseline="30000" dirty="0" smtClean="0">
                  <a:latin typeface="Symbol" panose="05050102010706020507" pitchFamily="18" charset="2"/>
                  <a:sym typeface="Symbol"/>
                </a:rPr>
                <a:t> </a:t>
              </a:r>
              <a:r>
                <a:rPr lang="en-US" dirty="0" err="1" smtClean="0"/>
                <a:t>X</a:t>
              </a:r>
              <a:r>
                <a:rPr lang="en-US" baseline="30000" dirty="0" err="1" smtClean="0"/>
                <a:t>T</a:t>
              </a:r>
              <a:r>
                <a:rPr lang="en-US" b="1" dirty="0" err="1" smtClean="0"/>
                <a:t>y</a:t>
              </a:r>
              <a:endParaRPr lang="en-US" b="1" dirty="0" smtClean="0"/>
            </a:p>
            <a:p>
              <a:r>
                <a:rPr lang="en-US" dirty="0" err="1"/>
                <a:t>y</a:t>
              </a:r>
              <a:r>
                <a:rPr lang="en-US" baseline="30000" dirty="0" err="1"/>
                <a:t>k</a:t>
              </a:r>
              <a:r>
                <a:rPr lang="en-US" dirty="0">
                  <a:sym typeface="Symbol"/>
                </a:rPr>
                <a:t>{</a:t>
              </a:r>
              <a:r>
                <a:rPr lang="en-US" dirty="0"/>
                <a:t>+1/N</a:t>
              </a:r>
              <a:r>
                <a:rPr lang="en-US" baseline="-25000" dirty="0"/>
                <a:t>1</a:t>
              </a:r>
              <a:r>
                <a:rPr lang="en-US" dirty="0"/>
                <a:t>, -1/N</a:t>
              </a:r>
              <a:r>
                <a:rPr lang="en-US" baseline="-25000" dirty="0"/>
                <a:t>0</a:t>
              </a:r>
              <a:r>
                <a:rPr lang="en-US" dirty="0">
                  <a:sym typeface="Symbol"/>
                </a:rPr>
                <a:t>}</a:t>
              </a:r>
            </a:p>
            <a:p>
              <a:endParaRPr lang="en-US" b="1" baseline="30000" dirty="0"/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82810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7700" y="76200"/>
            <a:ext cx="90551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Wrong assumptions </a:t>
            </a:r>
            <a:br>
              <a:rPr lang="en-US" altLang="en-US" dirty="0" smtClean="0"/>
            </a:br>
            <a:r>
              <a:rPr lang="en-US" altLang="en-US" dirty="0" smtClean="0"/>
              <a:t>don’t really matter!</a:t>
            </a:r>
            <a:endParaRPr lang="en-US" altLang="en-US" dirty="0"/>
          </a:p>
        </p:txBody>
      </p:sp>
      <p:sp>
        <p:nvSpPr>
          <p:cNvPr id="230410" name="Oval 10"/>
          <p:cNvSpPr>
            <a:spLocks noChangeArrowheads="1"/>
          </p:cNvSpPr>
          <p:nvPr/>
        </p:nvSpPr>
        <p:spPr bwMode="auto">
          <a:xfrm>
            <a:off x="381000" y="960437"/>
            <a:ext cx="3841704" cy="17986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411" name="Oval 11"/>
          <p:cNvSpPr>
            <a:spLocks noChangeArrowheads="1"/>
          </p:cNvSpPr>
          <p:nvPr/>
        </p:nvSpPr>
        <p:spPr bwMode="auto">
          <a:xfrm>
            <a:off x="2870154" y="1558925"/>
            <a:ext cx="141288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412" name="AutoShape 12"/>
          <p:cNvSpPr>
            <a:spLocks noChangeArrowheads="1"/>
          </p:cNvSpPr>
          <p:nvPr/>
        </p:nvSpPr>
        <p:spPr bwMode="auto">
          <a:xfrm>
            <a:off x="1303292" y="1509712"/>
            <a:ext cx="153987" cy="153988"/>
          </a:xfrm>
          <a:prstGeom prst="plus">
            <a:avLst>
              <a:gd name="adj" fmla="val 4020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413" name="Text Box 13"/>
          <p:cNvSpPr txBox="1">
            <a:spLocks noChangeArrowheads="1"/>
          </p:cNvSpPr>
          <p:nvPr/>
        </p:nvSpPr>
        <p:spPr bwMode="auto">
          <a:xfrm>
            <a:off x="2932067" y="1154112"/>
            <a:ext cx="1392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latin typeface="Arial" pitchFamily="34" charset="0"/>
              </a:rPr>
              <a:t>E</a:t>
            </a:r>
            <a:r>
              <a:rPr lang="en-US" altLang="en-US" sz="2400" b="0" baseline="-25000">
                <a:latin typeface="Arial" pitchFamily="34" charset="0"/>
              </a:rPr>
              <a:t>D</a:t>
            </a:r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</a:t>
            </a:r>
          </a:p>
        </p:txBody>
      </p:sp>
      <p:sp>
        <p:nvSpPr>
          <p:cNvPr id="230414" name="Text Box 14"/>
          <p:cNvSpPr txBox="1">
            <a:spLocks noChangeArrowheads="1"/>
          </p:cNvSpPr>
          <p:nvPr/>
        </p:nvSpPr>
        <p:spPr bwMode="auto">
          <a:xfrm>
            <a:off x="803229" y="1089025"/>
            <a:ext cx="1042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</a:t>
            </a:r>
          </a:p>
        </p:txBody>
      </p:sp>
      <p:sp>
        <p:nvSpPr>
          <p:cNvPr id="230415" name="Text Box 15"/>
          <p:cNvSpPr txBox="1">
            <a:spLocks noChangeArrowheads="1"/>
          </p:cNvSpPr>
          <p:nvPr/>
        </p:nvSpPr>
        <p:spPr bwMode="auto">
          <a:xfrm>
            <a:off x="1536654" y="2332037"/>
            <a:ext cx="2076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 dirty="0">
                <a:latin typeface="Arial" pitchFamily="34" charset="0"/>
              </a:rPr>
              <a:t>y target</a:t>
            </a:r>
          </a:p>
        </p:txBody>
      </p:sp>
      <p:sp>
        <p:nvSpPr>
          <p:cNvPr id="230416" name="Line 16"/>
          <p:cNvSpPr>
            <a:spLocks noChangeShapeType="1"/>
          </p:cNvSpPr>
          <p:nvPr/>
        </p:nvSpPr>
        <p:spPr bwMode="auto">
          <a:xfrm>
            <a:off x="1422354" y="1674812"/>
            <a:ext cx="1354138" cy="81915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7" name="Line 17"/>
          <p:cNvSpPr>
            <a:spLocks noChangeShapeType="1"/>
          </p:cNvSpPr>
          <p:nvPr/>
        </p:nvSpPr>
        <p:spPr bwMode="auto">
          <a:xfrm>
            <a:off x="1469979" y="1604962"/>
            <a:ext cx="14001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8" name="Line 18"/>
          <p:cNvSpPr>
            <a:spLocks noChangeShapeType="1"/>
          </p:cNvSpPr>
          <p:nvPr/>
        </p:nvSpPr>
        <p:spPr bwMode="auto">
          <a:xfrm>
            <a:off x="2943179" y="1681162"/>
            <a:ext cx="0" cy="75247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9" name="Text Box 19"/>
          <p:cNvSpPr txBox="1">
            <a:spLocks noChangeArrowheads="1"/>
          </p:cNvSpPr>
          <p:nvPr/>
        </p:nvSpPr>
        <p:spPr bwMode="auto">
          <a:xfrm>
            <a:off x="3068592" y="1831975"/>
            <a:ext cx="1944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0033CC"/>
                </a:solidFill>
              </a:rPr>
              <a:t>Bias</a:t>
            </a:r>
            <a:r>
              <a:rPr lang="en-US" altLang="en-US" sz="2400" b="0" baseline="30000">
                <a:solidFill>
                  <a:srgbClr val="0033CC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230420" name="Text Box 20"/>
          <p:cNvSpPr txBox="1">
            <a:spLocks noChangeArrowheads="1"/>
          </p:cNvSpPr>
          <p:nvPr/>
        </p:nvSpPr>
        <p:spPr bwMode="auto">
          <a:xfrm>
            <a:off x="1628729" y="838200"/>
            <a:ext cx="138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endParaRPr lang="en-US" altLang="en-US" sz="2400"/>
          </a:p>
        </p:txBody>
      </p:sp>
      <p:sp>
        <p:nvSpPr>
          <p:cNvPr id="230421" name="Text Box 21"/>
          <p:cNvSpPr txBox="1">
            <a:spLocks noChangeArrowheads="1"/>
          </p:cNvSpPr>
          <p:nvPr/>
        </p:nvSpPr>
        <p:spPr bwMode="auto">
          <a:xfrm>
            <a:off x="1609679" y="1033462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FF0000"/>
                </a:solidFill>
              </a:rPr>
              <a:t>Variance</a:t>
            </a:r>
          </a:p>
        </p:txBody>
      </p:sp>
      <p:grpSp>
        <p:nvGrpSpPr>
          <p:cNvPr id="230423" name="Group 23"/>
          <p:cNvGrpSpPr>
            <a:grpSpLocks/>
          </p:cNvGrpSpPr>
          <p:nvPr/>
        </p:nvGrpSpPr>
        <p:grpSpPr bwMode="auto">
          <a:xfrm>
            <a:off x="2673304" y="2424112"/>
            <a:ext cx="582613" cy="563563"/>
            <a:chOff x="3873" y="3775"/>
            <a:chExt cx="367" cy="355"/>
          </a:xfrm>
        </p:grpSpPr>
        <p:sp>
          <p:nvSpPr>
            <p:cNvPr id="230424" name="Oval 24"/>
            <p:cNvSpPr>
              <a:spLocks noChangeArrowheads="1"/>
            </p:cNvSpPr>
            <p:nvPr/>
          </p:nvSpPr>
          <p:spPr bwMode="auto">
            <a:xfrm>
              <a:off x="3873" y="3775"/>
              <a:ext cx="367" cy="35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25" name="Oval 25"/>
            <p:cNvSpPr>
              <a:spLocks noChangeArrowheads="1"/>
            </p:cNvSpPr>
            <p:nvPr/>
          </p:nvSpPr>
          <p:spPr bwMode="auto">
            <a:xfrm>
              <a:off x="3945" y="3846"/>
              <a:ext cx="231" cy="214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26" name="Oval 26"/>
            <p:cNvSpPr>
              <a:spLocks noChangeArrowheads="1"/>
            </p:cNvSpPr>
            <p:nvPr/>
          </p:nvSpPr>
          <p:spPr bwMode="auto">
            <a:xfrm>
              <a:off x="4017" y="3906"/>
              <a:ext cx="81" cy="8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67967" y="6390066"/>
            <a:ext cx="2133600" cy="365125"/>
          </a:xfrm>
        </p:spPr>
        <p:txBody>
          <a:bodyPr/>
          <a:lstStyle/>
          <a:p>
            <a:fld id="{DF7AE947-2A1D-49DB-AAF9-66B4A4AB3439}" type="slidenum">
              <a:rPr lang="en-US" smtClean="0"/>
              <a:t>7</a:t>
            </a:fld>
            <a:endParaRPr lang="en-US" dirty="0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1922021" y="3626656"/>
            <a:ext cx="1422895" cy="99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394390" y="3872271"/>
            <a:ext cx="1610816" cy="149634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01490" y="3674189"/>
            <a:ext cx="2918615" cy="177062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06" y="4003014"/>
            <a:ext cx="803948" cy="73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96" y="4483409"/>
            <a:ext cx="636814" cy="63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/>
          <p:cNvSpPr/>
          <p:nvPr/>
        </p:nvSpPr>
        <p:spPr>
          <a:xfrm>
            <a:off x="501696" y="4324823"/>
            <a:ext cx="601440" cy="95398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Box 1033"/>
          <p:cNvSpPr txBox="1">
            <a:spLocks noChangeArrowheads="1"/>
          </p:cNvSpPr>
          <p:nvPr/>
        </p:nvSpPr>
        <p:spPr bwMode="auto">
          <a:xfrm>
            <a:off x="2417380" y="4453502"/>
            <a:ext cx="721730" cy="22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altLang="en-US" sz="2400" b="0" dirty="0"/>
              <a:t>S</a:t>
            </a:r>
            <a:r>
              <a:rPr lang="en-US" altLang="en-US" sz="2400" b="0" baseline="-25000" dirty="0">
                <a:latin typeface="Arial" pitchFamily="34" charset="0"/>
              </a:rPr>
              <a:t>3</a:t>
            </a:r>
            <a:endParaRPr lang="en-US" altLang="en-US" sz="2400" b="0" dirty="0"/>
          </a:p>
        </p:txBody>
      </p:sp>
      <p:sp>
        <p:nvSpPr>
          <p:cNvPr id="28" name="Text Box 1034"/>
          <p:cNvSpPr txBox="1">
            <a:spLocks noChangeArrowheads="1"/>
          </p:cNvSpPr>
          <p:nvPr/>
        </p:nvSpPr>
        <p:spPr bwMode="auto">
          <a:xfrm>
            <a:off x="1324887" y="4605556"/>
            <a:ext cx="806797" cy="23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altLang="en-US" sz="2400" b="0" dirty="0"/>
              <a:t>S</a:t>
            </a:r>
            <a:r>
              <a:rPr lang="en-US" altLang="en-US" sz="2400" b="0" baseline="-25000" dirty="0">
                <a:latin typeface="Arial" pitchFamily="34" charset="0"/>
              </a:rPr>
              <a:t>2</a:t>
            </a:r>
            <a:endParaRPr lang="en-US" altLang="en-US" sz="2400" b="0" dirty="0"/>
          </a:p>
        </p:txBody>
      </p:sp>
      <p:sp>
        <p:nvSpPr>
          <p:cNvPr id="29" name="Text Box 1035"/>
          <p:cNvSpPr txBox="1">
            <a:spLocks noChangeArrowheads="1"/>
          </p:cNvSpPr>
          <p:nvPr/>
        </p:nvSpPr>
        <p:spPr bwMode="auto">
          <a:xfrm>
            <a:off x="533605" y="4834160"/>
            <a:ext cx="806797" cy="23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altLang="en-US" sz="2400" b="0" dirty="0"/>
              <a:t>S</a:t>
            </a:r>
            <a:r>
              <a:rPr lang="en-US" altLang="en-US" sz="2400" b="0" baseline="-25000" dirty="0">
                <a:latin typeface="Arial" pitchFamily="34" charset="0"/>
              </a:rPr>
              <a:t>1</a:t>
            </a:r>
            <a:endParaRPr lang="en-US" altLang="en-US" sz="2400" b="0" dirty="0"/>
          </a:p>
        </p:txBody>
      </p:sp>
      <p:sp>
        <p:nvSpPr>
          <p:cNvPr id="30" name="Line 1036"/>
          <p:cNvSpPr>
            <a:spLocks noChangeShapeType="1"/>
          </p:cNvSpPr>
          <p:nvPr/>
        </p:nvSpPr>
        <p:spPr bwMode="auto">
          <a:xfrm flipV="1">
            <a:off x="963754" y="4711993"/>
            <a:ext cx="2769753" cy="48762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Text Box 1037"/>
          <p:cNvSpPr txBox="1">
            <a:spLocks noChangeArrowheads="1"/>
          </p:cNvSpPr>
          <p:nvPr/>
        </p:nvSpPr>
        <p:spPr bwMode="auto">
          <a:xfrm>
            <a:off x="3319944" y="4071271"/>
            <a:ext cx="1308102" cy="212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r>
              <a:rPr lang="en-US" altLang="en-US" b="0" dirty="0"/>
              <a:t>Increasing </a:t>
            </a:r>
            <a:r>
              <a:rPr lang="en-US" altLang="en-US" b="0" dirty="0" smtClean="0"/>
              <a:t>complexity</a:t>
            </a:r>
          </a:p>
          <a:p>
            <a:pPr algn="l"/>
            <a:r>
              <a:rPr lang="en-US" altLang="en-US" dirty="0"/>
              <a:t> </a:t>
            </a:r>
            <a:r>
              <a:rPr lang="en-US" altLang="en-US" dirty="0" smtClean="0"/>
              <a:t>       </a:t>
            </a:r>
            <a:r>
              <a:rPr lang="en-US" altLang="en-US" sz="3200" dirty="0" smtClean="0">
                <a:solidFill>
                  <a:srgbClr val="FF0000"/>
                </a:solidFill>
              </a:rPr>
              <a:t>C</a:t>
            </a:r>
            <a:endParaRPr lang="en-US" altLang="en-US" sz="3200" b="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6304" y="2560637"/>
            <a:ext cx="64668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en-US" sz="2800" dirty="0">
                <a:solidFill>
                  <a:srgbClr val="0066FF"/>
                </a:solidFill>
              </a:rPr>
              <a:t>Bias</a:t>
            </a:r>
            <a:r>
              <a:rPr lang="en-US" altLang="en-US" sz="2800" dirty="0"/>
              <a:t> </a:t>
            </a:r>
            <a:r>
              <a:rPr lang="en-US" altLang="en-US" sz="2800" i="1" dirty="0"/>
              <a:t>vs. </a:t>
            </a:r>
            <a:r>
              <a:rPr lang="en-US" altLang="en-US" sz="2800" dirty="0">
                <a:solidFill>
                  <a:srgbClr val="FF0000"/>
                </a:solidFill>
              </a:rPr>
              <a:t>variance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tradeoff</a:t>
            </a:r>
          </a:p>
          <a:p>
            <a:pPr algn="ctr">
              <a:buFontTx/>
              <a:buNone/>
            </a:pPr>
            <a:r>
              <a:rPr lang="en-US" altLang="en-US" sz="2800" dirty="0" smtClean="0">
                <a:solidFill>
                  <a:srgbClr val="008000"/>
                </a:solidFill>
              </a:rPr>
              <a:t>E</a:t>
            </a:r>
            <a:r>
              <a:rPr lang="en-US" altLang="en-US" sz="2800" baseline="-25000" dirty="0" smtClean="0">
                <a:solidFill>
                  <a:srgbClr val="008000"/>
                </a:solidFill>
              </a:rPr>
              <a:t>D</a:t>
            </a:r>
            <a:r>
              <a:rPr lang="en-US" altLang="en-US" sz="2800" dirty="0" smtClean="0">
                <a:solidFill>
                  <a:srgbClr val="008000"/>
                </a:solidFill>
              </a:rPr>
              <a:t>[f(</a:t>
            </a:r>
            <a:r>
              <a:rPr lang="en-US" altLang="en-US" sz="2800" b="1" dirty="0" smtClean="0">
                <a:solidFill>
                  <a:srgbClr val="008000"/>
                </a:solidFill>
              </a:rPr>
              <a:t>x</a:t>
            </a:r>
            <a:r>
              <a:rPr lang="en-US" altLang="en-US" sz="2800" dirty="0">
                <a:solidFill>
                  <a:srgbClr val="008000"/>
                </a:solidFill>
              </a:rPr>
              <a:t>)-y]</a:t>
            </a:r>
            <a:r>
              <a:rPr lang="en-US" altLang="en-US" sz="2800" baseline="30000" dirty="0">
                <a:solidFill>
                  <a:srgbClr val="008000"/>
                </a:solidFill>
              </a:rPr>
              <a:t>2</a:t>
            </a:r>
            <a:r>
              <a:rPr lang="en-US" altLang="en-US" sz="2800" dirty="0"/>
              <a:t>   =   </a:t>
            </a:r>
            <a:r>
              <a:rPr lang="en-US" altLang="en-US" sz="2800" dirty="0">
                <a:solidFill>
                  <a:srgbClr val="336699"/>
                </a:solidFill>
              </a:rPr>
              <a:t>[</a:t>
            </a:r>
            <a:r>
              <a:rPr lang="en-US" altLang="en-US" sz="2800" dirty="0" err="1">
                <a:solidFill>
                  <a:srgbClr val="6600FF"/>
                </a:solidFill>
              </a:rPr>
              <a:t>E</a:t>
            </a:r>
            <a:r>
              <a:rPr lang="en-US" altLang="en-US" sz="2800" baseline="-25000" dirty="0" err="1">
                <a:solidFill>
                  <a:srgbClr val="6600FF"/>
                </a:solidFill>
              </a:rPr>
              <a:t>D</a:t>
            </a:r>
            <a:r>
              <a:rPr lang="en-US" altLang="en-US" sz="2800" dirty="0" err="1">
                <a:solidFill>
                  <a:srgbClr val="6600FF"/>
                </a:solidFill>
              </a:rPr>
              <a:t>f</a:t>
            </a:r>
            <a:r>
              <a:rPr lang="en-US" altLang="en-US" sz="2800" dirty="0">
                <a:solidFill>
                  <a:srgbClr val="6600FF"/>
                </a:solidFill>
              </a:rPr>
              <a:t>(</a:t>
            </a:r>
            <a:r>
              <a:rPr lang="en-US" altLang="en-US" sz="2800" b="1" dirty="0">
                <a:solidFill>
                  <a:srgbClr val="6600FF"/>
                </a:solidFill>
              </a:rPr>
              <a:t>x</a:t>
            </a:r>
            <a:r>
              <a:rPr lang="en-US" altLang="en-US" sz="2800" dirty="0">
                <a:solidFill>
                  <a:srgbClr val="6600FF"/>
                </a:solidFill>
              </a:rPr>
              <a:t>)</a:t>
            </a:r>
            <a:r>
              <a:rPr lang="en-US" altLang="en-US" sz="2800" dirty="0">
                <a:solidFill>
                  <a:srgbClr val="336699"/>
                </a:solidFill>
              </a:rPr>
              <a:t>-y]</a:t>
            </a:r>
            <a:r>
              <a:rPr lang="en-US" altLang="en-US" sz="2800" baseline="30000" dirty="0">
                <a:solidFill>
                  <a:srgbClr val="336699"/>
                </a:solidFill>
              </a:rPr>
              <a:t>2</a:t>
            </a:r>
            <a:r>
              <a:rPr lang="en-US" altLang="en-US" sz="2800" dirty="0"/>
              <a:t>  +    </a:t>
            </a:r>
            <a:r>
              <a:rPr lang="en-US" altLang="en-US" sz="2800" dirty="0">
                <a:solidFill>
                  <a:srgbClr val="CC0000"/>
                </a:solidFill>
              </a:rPr>
              <a:t>E</a:t>
            </a:r>
            <a:r>
              <a:rPr lang="en-US" altLang="en-US" sz="2800" baseline="-25000" dirty="0">
                <a:solidFill>
                  <a:srgbClr val="CC0000"/>
                </a:solidFill>
              </a:rPr>
              <a:t>D</a:t>
            </a:r>
            <a:r>
              <a:rPr lang="en-US" altLang="en-US" sz="2800" dirty="0">
                <a:solidFill>
                  <a:srgbClr val="CC0000"/>
                </a:solidFill>
              </a:rPr>
              <a:t>[f(</a:t>
            </a:r>
            <a:r>
              <a:rPr lang="en-US" altLang="en-US" sz="2800" b="1" dirty="0">
                <a:solidFill>
                  <a:srgbClr val="CC0000"/>
                </a:solidFill>
              </a:rPr>
              <a:t>x</a:t>
            </a:r>
            <a:r>
              <a:rPr lang="en-US" altLang="en-US" sz="2800" dirty="0">
                <a:solidFill>
                  <a:srgbClr val="CC0000"/>
                </a:solidFill>
              </a:rPr>
              <a:t>)-</a:t>
            </a:r>
            <a:r>
              <a:rPr lang="en-US" altLang="en-US" sz="2800" dirty="0" err="1">
                <a:solidFill>
                  <a:srgbClr val="FF0000"/>
                </a:solidFill>
              </a:rPr>
              <a:t>E</a:t>
            </a:r>
            <a:r>
              <a:rPr lang="en-US" altLang="en-US" sz="2800" baseline="-25000" dirty="0" err="1">
                <a:solidFill>
                  <a:srgbClr val="FF0000"/>
                </a:solidFill>
              </a:rPr>
              <a:t>D</a:t>
            </a:r>
            <a:r>
              <a:rPr lang="en-US" altLang="en-US" sz="2800" dirty="0" err="1">
                <a:solidFill>
                  <a:srgbClr val="FF0000"/>
                </a:solidFill>
              </a:rPr>
              <a:t>f</a:t>
            </a:r>
            <a:r>
              <a:rPr lang="en-US" altLang="en-US" sz="2800" dirty="0">
                <a:solidFill>
                  <a:srgbClr val="FF0000"/>
                </a:solidFill>
              </a:rPr>
              <a:t>(</a:t>
            </a:r>
            <a:r>
              <a:rPr lang="en-US" altLang="en-US" sz="2800" b="1" dirty="0">
                <a:solidFill>
                  <a:srgbClr val="FF0000"/>
                </a:solidFill>
              </a:rPr>
              <a:t>x</a:t>
            </a:r>
            <a:r>
              <a:rPr lang="en-US" altLang="en-US" sz="2800" dirty="0">
                <a:solidFill>
                  <a:srgbClr val="FF0000"/>
                </a:solidFill>
              </a:rPr>
              <a:t>)</a:t>
            </a:r>
            <a:r>
              <a:rPr lang="en-US" altLang="en-US" sz="2800" dirty="0">
                <a:solidFill>
                  <a:srgbClr val="CC0000"/>
                </a:solidFill>
              </a:rPr>
              <a:t>]</a:t>
            </a:r>
            <a:r>
              <a:rPr lang="en-US" altLang="en-US" sz="2800" baseline="30000" dirty="0">
                <a:solidFill>
                  <a:srgbClr val="CC0000"/>
                </a:solidFill>
              </a:rPr>
              <a:t>2</a:t>
            </a:r>
            <a:endParaRPr lang="en-US" altLang="en-US" sz="2800" baseline="30000" dirty="0">
              <a:solidFill>
                <a:srgbClr val="CC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08082" y="4177446"/>
            <a:ext cx="4183518" cy="867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Structural risk minimization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800" dirty="0" smtClean="0">
                <a:solidFill>
                  <a:srgbClr val="00B050"/>
                </a:solidFill>
              </a:rPr>
              <a:t>R[f</a:t>
            </a:r>
            <a:r>
              <a:rPr lang="en-US" altLang="en-US" sz="2800" dirty="0">
                <a:solidFill>
                  <a:srgbClr val="00B050"/>
                </a:solidFill>
              </a:rPr>
              <a:t>] </a:t>
            </a:r>
            <a:r>
              <a:rPr lang="en-US" altLang="en-US" sz="2800" dirty="0">
                <a:sym typeface="Symbol" pitchFamily="18" charset="2"/>
              </a:rPr>
              <a:t>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0066FF"/>
                </a:solidFill>
              </a:rPr>
              <a:t>R</a:t>
            </a:r>
            <a:r>
              <a:rPr lang="en-US" altLang="en-US" sz="2800" baseline="-25000" dirty="0" err="1">
                <a:solidFill>
                  <a:srgbClr val="0066FF"/>
                </a:solidFill>
              </a:rPr>
              <a:t>emp</a:t>
            </a:r>
            <a:r>
              <a:rPr lang="en-US" altLang="en-US" sz="2800" dirty="0">
                <a:solidFill>
                  <a:srgbClr val="0066FF"/>
                </a:solidFill>
              </a:rPr>
              <a:t>[f</a:t>
            </a:r>
            <a:r>
              <a:rPr lang="en-US" altLang="en-US" sz="2800" dirty="0" smtClean="0">
                <a:solidFill>
                  <a:srgbClr val="0066FF"/>
                </a:solidFill>
              </a:rPr>
              <a:t>] </a:t>
            </a:r>
            <a:r>
              <a:rPr lang="en-US" altLang="en-US" sz="2800" dirty="0" smtClean="0"/>
              <a:t>+ 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e(d, </a:t>
            </a:r>
            <a:r>
              <a:rPr lang="en-US" altLang="en-US" sz="2800" dirty="0">
                <a:solidFill>
                  <a:srgbClr val="FF0000"/>
                </a:solidFill>
              </a:rPr>
              <a:t>C/N</a:t>
            </a:r>
            <a:r>
              <a:rPr lang="en-US" altLang="en-US" sz="2800" dirty="0">
                <a:solidFill>
                  <a:srgbClr val="FF0000"/>
                </a:solidFill>
                <a:latin typeface="Symbol" pitchFamily="18" charset="2"/>
              </a:rPr>
              <a:t>)</a:t>
            </a:r>
            <a:endParaRPr lang="en-US" altLang="en-US" sz="2800" dirty="0">
              <a:latin typeface="Symbol" pitchFamily="18" charset="2"/>
            </a:endParaRP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88900" y="5562600"/>
            <a:ext cx="8902700" cy="1143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 smtClean="0"/>
              <a:t>Bias is “good”, </a:t>
            </a:r>
          </a:p>
          <a:p>
            <a:r>
              <a:rPr lang="en-US" altLang="en-US" sz="3200" dirty="0" smtClean="0"/>
              <a:t>if lowering C helps you get better generalization error</a:t>
            </a:r>
            <a:endParaRPr lang="en-US" altLang="en-US" sz="3200" dirty="0"/>
          </a:p>
        </p:txBody>
      </p:sp>
      <p:sp>
        <p:nvSpPr>
          <p:cNvPr id="34" name="Right Triangle 33"/>
          <p:cNvSpPr/>
          <p:nvPr/>
        </p:nvSpPr>
        <p:spPr>
          <a:xfrm flipV="1">
            <a:off x="7100" y="0"/>
            <a:ext cx="2124584" cy="1905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15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Mixture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18368" y="1617662"/>
            <a:ext cx="5268232" cy="3946366"/>
            <a:chOff x="1208768" y="1617662"/>
            <a:chExt cx="6487432" cy="4630738"/>
          </a:xfrm>
        </p:grpSpPr>
        <p:sp>
          <p:nvSpPr>
            <p:cNvPr id="112" name="Oval 54"/>
            <p:cNvSpPr>
              <a:spLocks noChangeArrowheads="1"/>
            </p:cNvSpPr>
            <p:nvPr/>
          </p:nvSpPr>
          <p:spPr bwMode="auto">
            <a:xfrm>
              <a:off x="2562396" y="5220334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Oval 55"/>
            <p:cNvSpPr>
              <a:spLocks noChangeArrowheads="1"/>
            </p:cNvSpPr>
            <p:nvPr/>
          </p:nvSpPr>
          <p:spPr bwMode="auto">
            <a:xfrm>
              <a:off x="2408409" y="4983796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Oval 56"/>
            <p:cNvSpPr>
              <a:spLocks noChangeArrowheads="1"/>
            </p:cNvSpPr>
            <p:nvPr/>
          </p:nvSpPr>
          <p:spPr bwMode="auto">
            <a:xfrm>
              <a:off x="2889421" y="4942521"/>
              <a:ext cx="188913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Oval 57"/>
            <p:cNvSpPr>
              <a:spLocks noChangeArrowheads="1"/>
            </p:cNvSpPr>
            <p:nvPr/>
          </p:nvSpPr>
          <p:spPr bwMode="auto">
            <a:xfrm>
              <a:off x="2043284" y="4929821"/>
              <a:ext cx="188913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Oval 58"/>
            <p:cNvSpPr>
              <a:spLocks noChangeArrowheads="1"/>
            </p:cNvSpPr>
            <p:nvPr/>
          </p:nvSpPr>
          <p:spPr bwMode="auto">
            <a:xfrm>
              <a:off x="1933746" y="4580571"/>
              <a:ext cx="192088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Oval 59"/>
            <p:cNvSpPr>
              <a:spLocks noChangeArrowheads="1"/>
            </p:cNvSpPr>
            <p:nvPr/>
          </p:nvSpPr>
          <p:spPr bwMode="auto">
            <a:xfrm>
              <a:off x="2027409" y="4221796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Oval 60"/>
            <p:cNvSpPr>
              <a:spLocks noChangeArrowheads="1"/>
            </p:cNvSpPr>
            <p:nvPr/>
          </p:nvSpPr>
          <p:spPr bwMode="auto">
            <a:xfrm>
              <a:off x="3011487" y="4284662"/>
              <a:ext cx="188913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Oval 61"/>
            <p:cNvSpPr>
              <a:spLocks noChangeArrowheads="1"/>
            </p:cNvSpPr>
            <p:nvPr/>
          </p:nvSpPr>
          <p:spPr bwMode="auto">
            <a:xfrm>
              <a:off x="2814809" y="4636134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Oval 62"/>
            <p:cNvSpPr>
              <a:spLocks noChangeArrowheads="1"/>
            </p:cNvSpPr>
            <p:nvPr/>
          </p:nvSpPr>
          <p:spPr bwMode="auto">
            <a:xfrm>
              <a:off x="3186284" y="3924934"/>
              <a:ext cx="188913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Oval 63"/>
            <p:cNvSpPr>
              <a:spLocks noChangeArrowheads="1"/>
            </p:cNvSpPr>
            <p:nvPr/>
          </p:nvSpPr>
          <p:spPr bwMode="auto">
            <a:xfrm>
              <a:off x="3308521" y="4520246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Oval 64"/>
            <p:cNvSpPr>
              <a:spLocks noChangeArrowheads="1"/>
            </p:cNvSpPr>
            <p:nvPr/>
          </p:nvSpPr>
          <p:spPr bwMode="auto">
            <a:xfrm>
              <a:off x="3025946" y="3742371"/>
              <a:ext cx="184150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Oval 65"/>
            <p:cNvSpPr>
              <a:spLocks noChangeArrowheads="1"/>
            </p:cNvSpPr>
            <p:nvPr/>
          </p:nvSpPr>
          <p:spPr bwMode="auto">
            <a:xfrm>
              <a:off x="2933700" y="3657600"/>
              <a:ext cx="190500" cy="207963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Oval 66"/>
            <p:cNvSpPr>
              <a:spLocks noChangeArrowheads="1"/>
            </p:cNvSpPr>
            <p:nvPr/>
          </p:nvSpPr>
          <p:spPr bwMode="auto">
            <a:xfrm>
              <a:off x="2530646" y="3861434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67"/>
            <p:cNvSpPr>
              <a:spLocks/>
            </p:cNvSpPr>
            <p:nvPr/>
          </p:nvSpPr>
          <p:spPr bwMode="auto">
            <a:xfrm flipV="1">
              <a:off x="3170409" y="3977321"/>
              <a:ext cx="239713" cy="254000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68"/>
            <p:cNvSpPr>
              <a:spLocks/>
            </p:cNvSpPr>
            <p:nvPr/>
          </p:nvSpPr>
          <p:spPr bwMode="auto">
            <a:xfrm flipV="1">
              <a:off x="4226096" y="3718559"/>
              <a:ext cx="239713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69"/>
            <p:cNvSpPr>
              <a:spLocks/>
            </p:cNvSpPr>
            <p:nvPr/>
          </p:nvSpPr>
          <p:spPr bwMode="auto">
            <a:xfrm flipV="1">
              <a:off x="3765721" y="3836034"/>
              <a:ext cx="239713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70"/>
            <p:cNvSpPr>
              <a:spLocks/>
            </p:cNvSpPr>
            <p:nvPr/>
          </p:nvSpPr>
          <p:spPr bwMode="auto">
            <a:xfrm flipV="1">
              <a:off x="3421234" y="3123246"/>
              <a:ext cx="239713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71"/>
            <p:cNvSpPr>
              <a:spLocks/>
            </p:cNvSpPr>
            <p:nvPr/>
          </p:nvSpPr>
          <p:spPr bwMode="auto">
            <a:xfrm flipV="1">
              <a:off x="4003846" y="3250246"/>
              <a:ext cx="244475" cy="257175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72"/>
            <p:cNvSpPr>
              <a:spLocks/>
            </p:cNvSpPr>
            <p:nvPr/>
          </p:nvSpPr>
          <p:spPr bwMode="auto">
            <a:xfrm flipV="1">
              <a:off x="3456159" y="2937509"/>
              <a:ext cx="242888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73"/>
            <p:cNvSpPr>
              <a:spLocks/>
            </p:cNvSpPr>
            <p:nvPr/>
          </p:nvSpPr>
          <p:spPr bwMode="auto">
            <a:xfrm flipV="1">
              <a:off x="3446634" y="3651884"/>
              <a:ext cx="239713" cy="250825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74"/>
            <p:cNvSpPr>
              <a:spLocks/>
            </p:cNvSpPr>
            <p:nvPr/>
          </p:nvSpPr>
          <p:spPr bwMode="auto">
            <a:xfrm flipV="1">
              <a:off x="3537121" y="3226434"/>
              <a:ext cx="239713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75"/>
            <p:cNvSpPr>
              <a:spLocks/>
            </p:cNvSpPr>
            <p:nvPr/>
          </p:nvSpPr>
          <p:spPr bwMode="auto">
            <a:xfrm flipV="1">
              <a:off x="2979909" y="2993071"/>
              <a:ext cx="238125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76"/>
            <p:cNvSpPr>
              <a:spLocks/>
            </p:cNvSpPr>
            <p:nvPr/>
          </p:nvSpPr>
          <p:spPr bwMode="auto">
            <a:xfrm flipV="1">
              <a:off x="3313284" y="2770821"/>
              <a:ext cx="241300" cy="252413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77"/>
            <p:cNvSpPr>
              <a:spLocks/>
            </p:cNvSpPr>
            <p:nvPr/>
          </p:nvSpPr>
          <p:spPr bwMode="auto">
            <a:xfrm flipV="1">
              <a:off x="3900659" y="2556509"/>
              <a:ext cx="241300" cy="25717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78"/>
            <p:cNvSpPr>
              <a:spLocks/>
            </p:cNvSpPr>
            <p:nvPr/>
          </p:nvSpPr>
          <p:spPr bwMode="auto">
            <a:xfrm flipV="1">
              <a:off x="3303759" y="3413759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79"/>
            <p:cNvSpPr>
              <a:spLocks/>
            </p:cNvSpPr>
            <p:nvPr/>
          </p:nvSpPr>
          <p:spPr bwMode="auto">
            <a:xfrm flipV="1">
              <a:off x="4246734" y="2845434"/>
              <a:ext cx="23812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80"/>
            <p:cNvSpPr>
              <a:spLocks noChangeArrowheads="1"/>
            </p:cNvSpPr>
            <p:nvPr/>
          </p:nvSpPr>
          <p:spPr bwMode="auto">
            <a:xfrm>
              <a:off x="2232196" y="4409121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Oval 81"/>
            <p:cNvSpPr>
              <a:spLocks noChangeArrowheads="1"/>
            </p:cNvSpPr>
            <p:nvPr/>
          </p:nvSpPr>
          <p:spPr bwMode="auto">
            <a:xfrm>
              <a:off x="2068684" y="3888421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Oval 82"/>
            <p:cNvSpPr>
              <a:spLocks noChangeArrowheads="1"/>
            </p:cNvSpPr>
            <p:nvPr/>
          </p:nvSpPr>
          <p:spPr bwMode="auto">
            <a:xfrm>
              <a:off x="3091034" y="4931409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Oval 83"/>
            <p:cNvSpPr>
              <a:spLocks noChangeArrowheads="1"/>
            </p:cNvSpPr>
            <p:nvPr/>
          </p:nvSpPr>
          <p:spPr bwMode="auto">
            <a:xfrm>
              <a:off x="2436984" y="4555171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Oval 84"/>
            <p:cNvSpPr>
              <a:spLocks noChangeArrowheads="1"/>
            </p:cNvSpPr>
            <p:nvPr/>
          </p:nvSpPr>
          <p:spPr bwMode="auto">
            <a:xfrm>
              <a:off x="2600496" y="434340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85"/>
            <p:cNvSpPr>
              <a:spLocks noChangeArrowheads="1"/>
            </p:cNvSpPr>
            <p:nvPr/>
          </p:nvSpPr>
          <p:spPr bwMode="auto">
            <a:xfrm>
              <a:off x="2678112" y="4617084"/>
              <a:ext cx="192088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Oval 86"/>
            <p:cNvSpPr>
              <a:spLocks noChangeArrowheads="1"/>
            </p:cNvSpPr>
            <p:nvPr/>
          </p:nvSpPr>
          <p:spPr bwMode="auto">
            <a:xfrm>
              <a:off x="2232196" y="4742496"/>
              <a:ext cx="192088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Oval 87"/>
            <p:cNvSpPr>
              <a:spLocks noChangeArrowheads="1"/>
            </p:cNvSpPr>
            <p:nvPr/>
          </p:nvSpPr>
          <p:spPr bwMode="auto">
            <a:xfrm>
              <a:off x="2375071" y="4221796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88"/>
            <p:cNvSpPr>
              <a:spLocks/>
            </p:cNvSpPr>
            <p:nvPr/>
          </p:nvSpPr>
          <p:spPr bwMode="auto">
            <a:xfrm flipV="1">
              <a:off x="3794296" y="3183571"/>
              <a:ext cx="239713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89"/>
            <p:cNvSpPr>
              <a:spLocks/>
            </p:cNvSpPr>
            <p:nvPr/>
          </p:nvSpPr>
          <p:spPr bwMode="auto">
            <a:xfrm flipV="1">
              <a:off x="3711746" y="2954971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90"/>
            <p:cNvSpPr>
              <a:spLocks/>
            </p:cNvSpPr>
            <p:nvPr/>
          </p:nvSpPr>
          <p:spPr bwMode="auto">
            <a:xfrm flipV="1">
              <a:off x="3875259" y="3434396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91"/>
            <p:cNvSpPr>
              <a:spLocks/>
            </p:cNvSpPr>
            <p:nvPr/>
          </p:nvSpPr>
          <p:spPr bwMode="auto">
            <a:xfrm flipV="1">
              <a:off x="3732384" y="3539171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92"/>
            <p:cNvSpPr>
              <a:spLocks/>
            </p:cNvSpPr>
            <p:nvPr/>
          </p:nvSpPr>
          <p:spPr bwMode="auto">
            <a:xfrm flipV="1">
              <a:off x="4038600" y="3037521"/>
              <a:ext cx="241300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93"/>
            <p:cNvSpPr>
              <a:spLocks/>
            </p:cNvSpPr>
            <p:nvPr/>
          </p:nvSpPr>
          <p:spPr bwMode="auto">
            <a:xfrm flipV="1">
              <a:off x="4243559" y="3434396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94"/>
            <p:cNvSpPr>
              <a:spLocks/>
            </p:cNvSpPr>
            <p:nvPr/>
          </p:nvSpPr>
          <p:spPr bwMode="auto">
            <a:xfrm flipV="1">
              <a:off x="4059409" y="3788409"/>
              <a:ext cx="239713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Line 97"/>
            <p:cNvSpPr>
              <a:spLocks noChangeShapeType="1"/>
            </p:cNvSpPr>
            <p:nvPr/>
          </p:nvSpPr>
          <p:spPr bwMode="auto">
            <a:xfrm>
              <a:off x="1644820" y="6248400"/>
              <a:ext cx="567037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98"/>
            <p:cNvSpPr>
              <a:spLocks noChangeShapeType="1"/>
            </p:cNvSpPr>
            <p:nvPr/>
          </p:nvSpPr>
          <p:spPr bwMode="auto">
            <a:xfrm flipV="1">
              <a:off x="1638471" y="1938970"/>
              <a:ext cx="1588" cy="430942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8" name="Group 112"/>
            <p:cNvGrpSpPr>
              <a:grpSpLocks/>
            </p:cNvGrpSpPr>
            <p:nvPr/>
          </p:nvGrpSpPr>
          <p:grpSpPr bwMode="auto">
            <a:xfrm>
              <a:off x="6881984" y="2031046"/>
              <a:ext cx="534988" cy="474663"/>
              <a:chOff x="5037" y="1078"/>
              <a:chExt cx="337" cy="299"/>
            </a:xfrm>
          </p:grpSpPr>
          <p:sp>
            <p:nvSpPr>
              <p:cNvPr id="109" name="Oval 104"/>
              <p:cNvSpPr>
                <a:spLocks noChangeArrowheads="1"/>
              </p:cNvSpPr>
              <p:nvPr/>
            </p:nvSpPr>
            <p:spPr bwMode="auto">
              <a:xfrm>
                <a:off x="5037" y="1134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05"/>
              <p:cNvSpPr>
                <a:spLocks/>
              </p:cNvSpPr>
              <p:nvPr/>
            </p:nvSpPr>
            <p:spPr bwMode="auto">
              <a:xfrm flipV="1">
                <a:off x="5037" y="1278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Text Box 110"/>
              <p:cNvSpPr txBox="1">
                <a:spLocks noChangeArrowheads="1"/>
              </p:cNvSpPr>
              <p:nvPr/>
            </p:nvSpPr>
            <p:spPr bwMode="auto">
              <a:xfrm>
                <a:off x="5166" y="1078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  <p:sp>
          <p:nvSpPr>
            <p:cNvPr id="155" name="Oval 84"/>
            <p:cNvSpPr>
              <a:spLocks noChangeArrowheads="1"/>
            </p:cNvSpPr>
            <p:nvPr/>
          </p:nvSpPr>
          <p:spPr bwMode="auto">
            <a:xfrm>
              <a:off x="4228163" y="4953000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88"/>
            <p:cNvSpPr>
              <a:spLocks/>
            </p:cNvSpPr>
            <p:nvPr/>
          </p:nvSpPr>
          <p:spPr bwMode="auto">
            <a:xfrm flipV="1">
              <a:off x="3609514" y="3173413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Text Box 17"/>
            <p:cNvSpPr txBox="1">
              <a:spLocks noChangeArrowheads="1"/>
            </p:cNvSpPr>
            <p:nvPr/>
          </p:nvSpPr>
          <p:spPr bwMode="auto">
            <a:xfrm>
              <a:off x="1208768" y="1859013"/>
              <a:ext cx="7905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 dirty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158" name="Text Box 46"/>
            <p:cNvSpPr txBox="1">
              <a:spLocks noChangeArrowheads="1"/>
            </p:cNvSpPr>
            <p:nvPr/>
          </p:nvSpPr>
          <p:spPr bwMode="auto">
            <a:xfrm>
              <a:off x="6905625" y="5775325"/>
              <a:ext cx="7905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 dirty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>
                  <a:solidFill>
                    <a:srgbClr val="0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169" name="Oval 54"/>
            <p:cNvSpPr>
              <a:spLocks noChangeArrowheads="1"/>
            </p:cNvSpPr>
            <p:nvPr/>
          </p:nvSpPr>
          <p:spPr bwMode="auto">
            <a:xfrm>
              <a:off x="4229100" y="5684678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Oval 55"/>
            <p:cNvSpPr>
              <a:spLocks noChangeArrowheads="1"/>
            </p:cNvSpPr>
            <p:nvPr/>
          </p:nvSpPr>
          <p:spPr bwMode="auto">
            <a:xfrm>
              <a:off x="4089571" y="495300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Oval 56"/>
            <p:cNvSpPr>
              <a:spLocks noChangeArrowheads="1"/>
            </p:cNvSpPr>
            <p:nvPr/>
          </p:nvSpPr>
          <p:spPr bwMode="auto">
            <a:xfrm>
              <a:off x="4449667" y="5471953"/>
              <a:ext cx="188913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Oval 57"/>
            <p:cNvSpPr>
              <a:spLocks noChangeArrowheads="1"/>
            </p:cNvSpPr>
            <p:nvPr/>
          </p:nvSpPr>
          <p:spPr bwMode="auto">
            <a:xfrm>
              <a:off x="3765721" y="5459253"/>
              <a:ext cx="188913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Oval 58"/>
            <p:cNvSpPr>
              <a:spLocks noChangeArrowheads="1"/>
            </p:cNvSpPr>
            <p:nvPr/>
          </p:nvSpPr>
          <p:spPr bwMode="auto">
            <a:xfrm>
              <a:off x="3701161" y="5110003"/>
              <a:ext cx="192088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Oval 59"/>
            <p:cNvSpPr>
              <a:spLocks noChangeArrowheads="1"/>
            </p:cNvSpPr>
            <p:nvPr/>
          </p:nvSpPr>
          <p:spPr bwMode="auto">
            <a:xfrm>
              <a:off x="3968921" y="4736912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Oval 60"/>
            <p:cNvSpPr>
              <a:spLocks noChangeArrowheads="1"/>
            </p:cNvSpPr>
            <p:nvPr/>
          </p:nvSpPr>
          <p:spPr bwMode="auto">
            <a:xfrm>
              <a:off x="4737799" y="4572000"/>
              <a:ext cx="188913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Oval 61"/>
            <p:cNvSpPr>
              <a:spLocks noChangeArrowheads="1"/>
            </p:cNvSpPr>
            <p:nvPr/>
          </p:nvSpPr>
          <p:spPr bwMode="auto">
            <a:xfrm>
              <a:off x="4495800" y="5165566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Oval 62"/>
            <p:cNvSpPr>
              <a:spLocks noChangeArrowheads="1"/>
            </p:cNvSpPr>
            <p:nvPr/>
          </p:nvSpPr>
          <p:spPr bwMode="auto">
            <a:xfrm>
              <a:off x="4992687" y="4741862"/>
              <a:ext cx="188913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Oval 63"/>
            <p:cNvSpPr>
              <a:spLocks noChangeArrowheads="1"/>
            </p:cNvSpPr>
            <p:nvPr/>
          </p:nvSpPr>
          <p:spPr bwMode="auto">
            <a:xfrm>
              <a:off x="4872049" y="5165566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Oval 64"/>
            <p:cNvSpPr>
              <a:spLocks noChangeArrowheads="1"/>
            </p:cNvSpPr>
            <p:nvPr/>
          </p:nvSpPr>
          <p:spPr bwMode="auto">
            <a:xfrm>
              <a:off x="4540250" y="4437062"/>
              <a:ext cx="184150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Oval 65"/>
            <p:cNvSpPr>
              <a:spLocks noChangeArrowheads="1"/>
            </p:cNvSpPr>
            <p:nvPr/>
          </p:nvSpPr>
          <p:spPr bwMode="auto">
            <a:xfrm>
              <a:off x="4353624" y="4736941"/>
              <a:ext cx="190500" cy="207963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Oval 66"/>
            <p:cNvSpPr>
              <a:spLocks noChangeArrowheads="1"/>
            </p:cNvSpPr>
            <p:nvPr/>
          </p:nvSpPr>
          <p:spPr bwMode="auto">
            <a:xfrm>
              <a:off x="4138010" y="4363879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67"/>
            <p:cNvSpPr>
              <a:spLocks/>
            </p:cNvSpPr>
            <p:nvPr/>
          </p:nvSpPr>
          <p:spPr bwMode="auto">
            <a:xfrm flipV="1">
              <a:off x="4619625" y="3283743"/>
              <a:ext cx="239713" cy="254000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68"/>
            <p:cNvSpPr>
              <a:spLocks/>
            </p:cNvSpPr>
            <p:nvPr/>
          </p:nvSpPr>
          <p:spPr bwMode="auto">
            <a:xfrm flipV="1">
              <a:off x="5675312" y="3490118"/>
              <a:ext cx="239713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69"/>
            <p:cNvSpPr>
              <a:spLocks/>
            </p:cNvSpPr>
            <p:nvPr/>
          </p:nvSpPr>
          <p:spPr bwMode="auto">
            <a:xfrm flipV="1">
              <a:off x="5092001" y="3458209"/>
              <a:ext cx="239713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70"/>
            <p:cNvSpPr>
              <a:spLocks/>
            </p:cNvSpPr>
            <p:nvPr/>
          </p:nvSpPr>
          <p:spPr bwMode="auto">
            <a:xfrm flipV="1">
              <a:off x="4724400" y="2745421"/>
              <a:ext cx="239713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71"/>
            <p:cNvSpPr>
              <a:spLocks/>
            </p:cNvSpPr>
            <p:nvPr/>
          </p:nvSpPr>
          <p:spPr bwMode="auto">
            <a:xfrm flipV="1">
              <a:off x="5699125" y="2819400"/>
              <a:ext cx="244475" cy="257175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72"/>
            <p:cNvSpPr>
              <a:spLocks/>
            </p:cNvSpPr>
            <p:nvPr/>
          </p:nvSpPr>
          <p:spPr bwMode="auto">
            <a:xfrm flipV="1">
              <a:off x="4905375" y="2559684"/>
              <a:ext cx="242888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73"/>
            <p:cNvSpPr>
              <a:spLocks/>
            </p:cNvSpPr>
            <p:nvPr/>
          </p:nvSpPr>
          <p:spPr bwMode="auto">
            <a:xfrm flipV="1">
              <a:off x="4895850" y="3274059"/>
              <a:ext cx="239713" cy="250825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74"/>
            <p:cNvSpPr>
              <a:spLocks/>
            </p:cNvSpPr>
            <p:nvPr/>
          </p:nvSpPr>
          <p:spPr bwMode="auto">
            <a:xfrm flipV="1">
              <a:off x="5170487" y="2848609"/>
              <a:ext cx="239713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75"/>
            <p:cNvSpPr>
              <a:spLocks/>
            </p:cNvSpPr>
            <p:nvPr/>
          </p:nvSpPr>
          <p:spPr bwMode="auto">
            <a:xfrm flipV="1">
              <a:off x="4549076" y="2615246"/>
              <a:ext cx="238125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76"/>
            <p:cNvSpPr>
              <a:spLocks/>
            </p:cNvSpPr>
            <p:nvPr/>
          </p:nvSpPr>
          <p:spPr bwMode="auto">
            <a:xfrm flipV="1">
              <a:off x="4762500" y="2216943"/>
              <a:ext cx="241300" cy="252413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 flipV="1">
              <a:off x="5460301" y="2178684"/>
              <a:ext cx="241300" cy="25717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 flipV="1">
              <a:off x="4752975" y="3035934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 flipV="1">
              <a:off x="5844476" y="2467609"/>
              <a:ext cx="23812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Oval 80"/>
            <p:cNvSpPr>
              <a:spLocks noChangeArrowheads="1"/>
            </p:cNvSpPr>
            <p:nvPr/>
          </p:nvSpPr>
          <p:spPr bwMode="auto">
            <a:xfrm>
              <a:off x="3883386" y="4994893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Oval 81"/>
            <p:cNvSpPr>
              <a:spLocks noChangeArrowheads="1"/>
            </p:cNvSpPr>
            <p:nvPr/>
          </p:nvSpPr>
          <p:spPr bwMode="auto">
            <a:xfrm>
              <a:off x="3836099" y="4518387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Oval 82"/>
            <p:cNvSpPr>
              <a:spLocks noChangeArrowheads="1"/>
            </p:cNvSpPr>
            <p:nvPr/>
          </p:nvSpPr>
          <p:spPr bwMode="auto">
            <a:xfrm>
              <a:off x="4693277" y="5668803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Oval 83"/>
            <p:cNvSpPr>
              <a:spLocks noChangeArrowheads="1"/>
            </p:cNvSpPr>
            <p:nvPr/>
          </p:nvSpPr>
          <p:spPr bwMode="auto">
            <a:xfrm>
              <a:off x="4204399" y="527685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Oval 84"/>
            <p:cNvSpPr>
              <a:spLocks noChangeArrowheads="1"/>
            </p:cNvSpPr>
            <p:nvPr/>
          </p:nvSpPr>
          <p:spPr bwMode="auto">
            <a:xfrm>
              <a:off x="4597233" y="4902136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Oval 85"/>
            <p:cNvSpPr>
              <a:spLocks noChangeArrowheads="1"/>
            </p:cNvSpPr>
            <p:nvPr/>
          </p:nvSpPr>
          <p:spPr bwMode="auto">
            <a:xfrm>
              <a:off x="4326636" y="4922561"/>
              <a:ext cx="192088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86"/>
            <p:cNvSpPr>
              <a:spLocks noChangeArrowheads="1"/>
            </p:cNvSpPr>
            <p:nvPr/>
          </p:nvSpPr>
          <p:spPr bwMode="auto">
            <a:xfrm>
              <a:off x="4075112" y="5113971"/>
              <a:ext cx="192088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Oval 87"/>
            <p:cNvSpPr>
              <a:spLocks noChangeArrowheads="1"/>
            </p:cNvSpPr>
            <p:nvPr/>
          </p:nvSpPr>
          <p:spPr bwMode="auto">
            <a:xfrm>
              <a:off x="4142486" y="457200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88"/>
            <p:cNvSpPr>
              <a:spLocks/>
            </p:cNvSpPr>
            <p:nvPr/>
          </p:nvSpPr>
          <p:spPr bwMode="auto">
            <a:xfrm flipV="1">
              <a:off x="5243512" y="2293143"/>
              <a:ext cx="239713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89"/>
            <p:cNvSpPr>
              <a:spLocks/>
            </p:cNvSpPr>
            <p:nvPr/>
          </p:nvSpPr>
          <p:spPr bwMode="auto">
            <a:xfrm flipV="1">
              <a:off x="5233288" y="2577146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90"/>
            <p:cNvSpPr>
              <a:spLocks/>
            </p:cNvSpPr>
            <p:nvPr/>
          </p:nvSpPr>
          <p:spPr bwMode="auto">
            <a:xfrm flipV="1">
              <a:off x="5324475" y="3056571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91"/>
            <p:cNvSpPr>
              <a:spLocks/>
            </p:cNvSpPr>
            <p:nvPr/>
          </p:nvSpPr>
          <p:spPr bwMode="auto">
            <a:xfrm flipV="1">
              <a:off x="5168201" y="3161346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92"/>
            <p:cNvSpPr>
              <a:spLocks/>
            </p:cNvSpPr>
            <p:nvPr/>
          </p:nvSpPr>
          <p:spPr bwMode="auto">
            <a:xfrm flipV="1">
              <a:off x="5610225" y="2521743"/>
              <a:ext cx="241300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93"/>
            <p:cNvSpPr>
              <a:spLocks/>
            </p:cNvSpPr>
            <p:nvPr/>
          </p:nvSpPr>
          <p:spPr bwMode="auto">
            <a:xfrm flipV="1">
              <a:off x="5692775" y="3056571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94"/>
            <p:cNvSpPr>
              <a:spLocks/>
            </p:cNvSpPr>
            <p:nvPr/>
          </p:nvSpPr>
          <p:spPr bwMode="auto">
            <a:xfrm flipV="1">
              <a:off x="5508625" y="3207543"/>
              <a:ext cx="239713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Oval 54"/>
            <p:cNvSpPr>
              <a:spLocks noChangeArrowheads="1"/>
            </p:cNvSpPr>
            <p:nvPr/>
          </p:nvSpPr>
          <p:spPr bwMode="auto">
            <a:xfrm>
              <a:off x="3086100" y="2914650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Oval 55"/>
            <p:cNvSpPr>
              <a:spLocks noChangeArrowheads="1"/>
            </p:cNvSpPr>
            <p:nvPr/>
          </p:nvSpPr>
          <p:spPr bwMode="auto">
            <a:xfrm>
              <a:off x="2971800" y="2536825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Oval 56"/>
            <p:cNvSpPr>
              <a:spLocks noChangeArrowheads="1"/>
            </p:cNvSpPr>
            <p:nvPr/>
          </p:nvSpPr>
          <p:spPr bwMode="auto">
            <a:xfrm>
              <a:off x="3276600" y="2495550"/>
              <a:ext cx="188913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Oval 57"/>
            <p:cNvSpPr>
              <a:spLocks noChangeArrowheads="1"/>
            </p:cNvSpPr>
            <p:nvPr/>
          </p:nvSpPr>
          <p:spPr bwMode="auto">
            <a:xfrm>
              <a:off x="2782887" y="2762250"/>
              <a:ext cx="188913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Oval 58"/>
            <p:cNvSpPr>
              <a:spLocks noChangeArrowheads="1"/>
            </p:cNvSpPr>
            <p:nvPr/>
          </p:nvSpPr>
          <p:spPr bwMode="auto">
            <a:xfrm>
              <a:off x="2703512" y="3216275"/>
              <a:ext cx="192088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Oval 59"/>
            <p:cNvSpPr>
              <a:spLocks noChangeArrowheads="1"/>
            </p:cNvSpPr>
            <p:nvPr/>
          </p:nvSpPr>
          <p:spPr bwMode="auto">
            <a:xfrm>
              <a:off x="2932112" y="1774825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Oval 60"/>
            <p:cNvSpPr>
              <a:spLocks noChangeArrowheads="1"/>
            </p:cNvSpPr>
            <p:nvPr/>
          </p:nvSpPr>
          <p:spPr bwMode="auto">
            <a:xfrm>
              <a:off x="3398666" y="1837691"/>
              <a:ext cx="188913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Oval 61"/>
            <p:cNvSpPr>
              <a:spLocks noChangeArrowheads="1"/>
            </p:cNvSpPr>
            <p:nvPr/>
          </p:nvSpPr>
          <p:spPr bwMode="auto">
            <a:xfrm>
              <a:off x="3201988" y="2189163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Oval 62"/>
            <p:cNvSpPr>
              <a:spLocks noChangeArrowheads="1"/>
            </p:cNvSpPr>
            <p:nvPr/>
          </p:nvSpPr>
          <p:spPr bwMode="auto">
            <a:xfrm>
              <a:off x="3733800" y="1693862"/>
              <a:ext cx="188913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Oval 63"/>
            <p:cNvSpPr>
              <a:spLocks noChangeArrowheads="1"/>
            </p:cNvSpPr>
            <p:nvPr/>
          </p:nvSpPr>
          <p:spPr bwMode="auto">
            <a:xfrm>
              <a:off x="3695700" y="2686050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Oval 64"/>
            <p:cNvSpPr>
              <a:spLocks noChangeArrowheads="1"/>
            </p:cNvSpPr>
            <p:nvPr/>
          </p:nvSpPr>
          <p:spPr bwMode="auto">
            <a:xfrm>
              <a:off x="3549650" y="1617662"/>
              <a:ext cx="184150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Oval 65"/>
            <p:cNvSpPr>
              <a:spLocks noChangeArrowheads="1"/>
            </p:cNvSpPr>
            <p:nvPr/>
          </p:nvSpPr>
          <p:spPr bwMode="auto">
            <a:xfrm>
              <a:off x="3314700" y="1925637"/>
              <a:ext cx="190500" cy="207963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Oval 66"/>
            <p:cNvSpPr>
              <a:spLocks noChangeArrowheads="1"/>
            </p:cNvSpPr>
            <p:nvPr/>
          </p:nvSpPr>
          <p:spPr bwMode="auto">
            <a:xfrm>
              <a:off x="3008312" y="161925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Oval 80"/>
            <p:cNvSpPr>
              <a:spLocks noChangeArrowheads="1"/>
            </p:cNvSpPr>
            <p:nvPr/>
          </p:nvSpPr>
          <p:spPr bwMode="auto">
            <a:xfrm>
              <a:off x="2619375" y="196215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Oval 81"/>
            <p:cNvSpPr>
              <a:spLocks noChangeArrowheads="1"/>
            </p:cNvSpPr>
            <p:nvPr/>
          </p:nvSpPr>
          <p:spPr bwMode="auto">
            <a:xfrm>
              <a:off x="2703512" y="169545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Oval 82"/>
            <p:cNvSpPr>
              <a:spLocks noChangeArrowheads="1"/>
            </p:cNvSpPr>
            <p:nvPr/>
          </p:nvSpPr>
          <p:spPr bwMode="auto">
            <a:xfrm>
              <a:off x="3478213" y="2484438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Oval 83"/>
            <p:cNvSpPr>
              <a:spLocks noChangeArrowheads="1"/>
            </p:cNvSpPr>
            <p:nvPr/>
          </p:nvSpPr>
          <p:spPr bwMode="auto">
            <a:xfrm>
              <a:off x="2824163" y="210820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Oval 84"/>
            <p:cNvSpPr>
              <a:spLocks noChangeArrowheads="1"/>
            </p:cNvSpPr>
            <p:nvPr/>
          </p:nvSpPr>
          <p:spPr bwMode="auto">
            <a:xfrm>
              <a:off x="3160712" y="215265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Oval 85"/>
            <p:cNvSpPr>
              <a:spLocks noChangeArrowheads="1"/>
            </p:cNvSpPr>
            <p:nvPr/>
          </p:nvSpPr>
          <p:spPr bwMode="auto">
            <a:xfrm>
              <a:off x="3389312" y="2170113"/>
              <a:ext cx="192088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Oval 86"/>
            <p:cNvSpPr>
              <a:spLocks noChangeArrowheads="1"/>
            </p:cNvSpPr>
            <p:nvPr/>
          </p:nvSpPr>
          <p:spPr bwMode="auto">
            <a:xfrm>
              <a:off x="2619375" y="2295525"/>
              <a:ext cx="192088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Oval 87"/>
            <p:cNvSpPr>
              <a:spLocks noChangeArrowheads="1"/>
            </p:cNvSpPr>
            <p:nvPr/>
          </p:nvSpPr>
          <p:spPr bwMode="auto">
            <a:xfrm>
              <a:off x="3160712" y="192405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Oval 84"/>
            <p:cNvSpPr>
              <a:spLocks noChangeArrowheads="1"/>
            </p:cNvSpPr>
            <p:nvPr/>
          </p:nvSpPr>
          <p:spPr bwMode="auto">
            <a:xfrm>
              <a:off x="2551763" y="4343400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Oval 84"/>
            <p:cNvSpPr>
              <a:spLocks noChangeArrowheads="1"/>
            </p:cNvSpPr>
            <p:nvPr/>
          </p:nvSpPr>
          <p:spPr bwMode="auto">
            <a:xfrm>
              <a:off x="3161363" y="2180102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88"/>
            <p:cNvSpPr>
              <a:spLocks/>
            </p:cNvSpPr>
            <p:nvPr/>
          </p:nvSpPr>
          <p:spPr bwMode="auto">
            <a:xfrm flipV="1">
              <a:off x="5117171" y="2677665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Oval 5"/>
          <p:cNvSpPr/>
          <p:nvPr/>
        </p:nvSpPr>
        <p:spPr>
          <a:xfrm>
            <a:off x="3678208" y="6221343"/>
            <a:ext cx="459584" cy="4842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133155" y="5943600"/>
            <a:ext cx="578525" cy="70571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407807" y="5943600"/>
            <a:ext cx="578525" cy="70571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160933" y="5983357"/>
            <a:ext cx="578525" cy="70571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443505" y="5869572"/>
            <a:ext cx="578525" cy="70571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5400" y="5867400"/>
            <a:ext cx="67281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000" dirty="0">
                <a:latin typeface="Arial" pitchFamily="34" charset="0"/>
              </a:rPr>
              <a:t>f(</a:t>
            </a:r>
            <a:r>
              <a:rPr lang="en-US" altLang="en-US" sz="4000" b="1" dirty="0">
                <a:latin typeface="Arial" pitchFamily="34" charset="0"/>
              </a:rPr>
              <a:t>x</a:t>
            </a:r>
            <a:r>
              <a:rPr lang="en-US" altLang="en-US" sz="4000" dirty="0">
                <a:latin typeface="Arial" pitchFamily="34" charset="0"/>
              </a:rPr>
              <a:t>) = </a:t>
            </a:r>
            <a:r>
              <a:rPr lang="en-US" altLang="en-US" sz="4000" dirty="0" err="1" smtClean="0">
                <a:latin typeface="Symbol" pitchFamily="18" charset="2"/>
              </a:rPr>
              <a:t>S</a:t>
            </a:r>
            <a:r>
              <a:rPr lang="en-US" altLang="en-US" sz="4000" baseline="-25000" dirty="0" err="1" smtClean="0">
                <a:latin typeface="Arial" pitchFamily="34" charset="0"/>
              </a:rPr>
              <a:t>k</a:t>
            </a:r>
            <a:r>
              <a:rPr lang="en-US" altLang="en-US" sz="4000" baseline="-25000" dirty="0" smtClean="0">
                <a:latin typeface="Arial" pitchFamily="34" charset="0"/>
              </a:rPr>
              <a:t>=1</a:t>
            </a:r>
            <a:r>
              <a:rPr lang="en-US" sz="4000" baseline="-25000" dirty="0" smtClean="0"/>
              <a:t>:Nc</a:t>
            </a:r>
            <a:r>
              <a:rPr lang="en-US" altLang="en-US" sz="4000" dirty="0" smtClean="0">
                <a:latin typeface="Arial" pitchFamily="34" charset="0"/>
              </a:rPr>
              <a:t> </a:t>
            </a:r>
            <a:r>
              <a:rPr lang="en-US" altLang="en-US" sz="4000" dirty="0" err="1">
                <a:latin typeface="Symbol" pitchFamily="18" charset="2"/>
              </a:rPr>
              <a:t>a</a:t>
            </a:r>
            <a:r>
              <a:rPr lang="en-US" altLang="en-US" sz="4000" baseline="-25000" dirty="0" err="1">
                <a:latin typeface="Arial" pitchFamily="34" charset="0"/>
              </a:rPr>
              <a:t>k</a:t>
            </a:r>
            <a:r>
              <a:rPr lang="en-US" altLang="en-US" sz="4000" dirty="0">
                <a:latin typeface="Arial" pitchFamily="34" charset="0"/>
              </a:rPr>
              <a:t> </a:t>
            </a:r>
            <a:r>
              <a:rPr lang="en-US" altLang="en-US" sz="4000" dirty="0"/>
              <a:t>k</a:t>
            </a:r>
            <a:r>
              <a:rPr lang="en-US" altLang="en-US" sz="4000" dirty="0">
                <a:latin typeface="Arial" pitchFamily="34" charset="0"/>
              </a:rPr>
              <a:t>(</a:t>
            </a:r>
            <a:r>
              <a:rPr lang="en-US" altLang="en-US" sz="4000" b="1" dirty="0" err="1">
                <a:latin typeface="Symbol" panose="05050102010706020507" pitchFamily="18" charset="2"/>
              </a:rPr>
              <a:t>m</a:t>
            </a:r>
            <a:r>
              <a:rPr lang="en-US" altLang="en-US" sz="4000" baseline="30000" dirty="0" err="1">
                <a:latin typeface="Arial" pitchFamily="34" charset="0"/>
              </a:rPr>
              <a:t>k</a:t>
            </a:r>
            <a:r>
              <a:rPr lang="en-US" altLang="en-US" sz="4000" dirty="0">
                <a:latin typeface="Arial" pitchFamily="34" charset="0"/>
              </a:rPr>
              <a:t>, </a:t>
            </a:r>
            <a:r>
              <a:rPr lang="en-US" altLang="en-US" sz="4000" b="1" dirty="0" smtClean="0">
                <a:latin typeface="Arial" pitchFamily="34" charset="0"/>
              </a:rPr>
              <a:t>x</a:t>
            </a:r>
            <a:r>
              <a:rPr lang="en-US" altLang="en-US" sz="4000" dirty="0" smtClean="0">
                <a:latin typeface="Arial" pitchFamily="34" charset="0"/>
              </a:rPr>
              <a:t>;</a:t>
            </a:r>
            <a:r>
              <a:rPr lang="en-US" altLang="en-US" sz="4000" b="1" dirty="0" smtClean="0">
                <a:latin typeface="Arial" pitchFamily="34" charset="0"/>
              </a:rPr>
              <a:t> </a:t>
            </a:r>
            <a:r>
              <a:rPr lang="en-US" altLang="en-US" sz="4000" b="1" dirty="0" smtClean="0">
                <a:latin typeface="Symbol" panose="05050102010706020507" pitchFamily="18" charset="2"/>
              </a:rPr>
              <a:t>s</a:t>
            </a:r>
            <a:r>
              <a:rPr lang="en-US" altLang="en-US" sz="4000" dirty="0" smtClean="0">
                <a:latin typeface="Arial" pitchFamily="34" charset="0"/>
              </a:rPr>
              <a:t>) </a:t>
            </a:r>
            <a:r>
              <a:rPr lang="en-US" altLang="en-US" sz="40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</a:rPr>
              <a:t>+ b</a:t>
            </a:r>
            <a:endParaRPr lang="en-US" altLang="en-US" sz="4000" dirty="0">
              <a:solidFill>
                <a:schemeClr val="bg1">
                  <a:lumMod val="75000"/>
                </a:scheme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194999" y="4473000"/>
            <a:ext cx="1739201" cy="1572376"/>
            <a:chOff x="4639024" y="4752975"/>
            <a:chExt cx="1739201" cy="1572376"/>
          </a:xfrm>
        </p:grpSpPr>
        <p:pic>
          <p:nvPicPr>
            <p:cNvPr id="1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024" y="4752975"/>
              <a:ext cx="1739201" cy="149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4801008" y="4795002"/>
              <a:ext cx="1480439" cy="1530349"/>
              <a:chOff x="4801008" y="4795002"/>
              <a:chExt cx="1480439" cy="1530349"/>
            </a:xfrm>
          </p:grpSpPr>
          <p:sp>
            <p:nvSpPr>
              <p:cNvPr id="155" name="Oval 84"/>
              <p:cNvSpPr>
                <a:spLocks noChangeArrowheads="1"/>
              </p:cNvSpPr>
              <p:nvPr/>
            </p:nvSpPr>
            <p:spPr bwMode="auto">
              <a:xfrm>
                <a:off x="5328010" y="5384123"/>
                <a:ext cx="343837" cy="334498"/>
              </a:xfrm>
              <a:prstGeom prst="ellipse">
                <a:avLst/>
              </a:prstGeom>
              <a:solidFill>
                <a:srgbClr val="FF0000"/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Oval 54"/>
              <p:cNvSpPr>
                <a:spLocks noChangeArrowheads="1"/>
              </p:cNvSpPr>
              <p:nvPr/>
            </p:nvSpPr>
            <p:spPr bwMode="auto">
              <a:xfrm>
                <a:off x="5328947" y="6115801"/>
                <a:ext cx="190500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Oval 55"/>
              <p:cNvSpPr>
                <a:spLocks noChangeArrowheads="1"/>
              </p:cNvSpPr>
              <p:nvPr/>
            </p:nvSpPr>
            <p:spPr bwMode="auto">
              <a:xfrm>
                <a:off x="5189418" y="5384123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Oval 56"/>
              <p:cNvSpPr>
                <a:spLocks noChangeArrowheads="1"/>
              </p:cNvSpPr>
              <p:nvPr/>
            </p:nvSpPr>
            <p:spPr bwMode="auto">
              <a:xfrm>
                <a:off x="5549514" y="5903076"/>
                <a:ext cx="188913" cy="21272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Oval 57"/>
              <p:cNvSpPr>
                <a:spLocks noChangeArrowheads="1"/>
              </p:cNvSpPr>
              <p:nvPr/>
            </p:nvSpPr>
            <p:spPr bwMode="auto">
              <a:xfrm>
                <a:off x="4865568" y="5890376"/>
                <a:ext cx="188913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Oval 58"/>
              <p:cNvSpPr>
                <a:spLocks noChangeArrowheads="1"/>
              </p:cNvSpPr>
              <p:nvPr/>
            </p:nvSpPr>
            <p:spPr bwMode="auto">
              <a:xfrm>
                <a:off x="4801008" y="5541126"/>
                <a:ext cx="192088" cy="21272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Oval 59"/>
              <p:cNvSpPr>
                <a:spLocks noChangeArrowheads="1"/>
              </p:cNvSpPr>
              <p:nvPr/>
            </p:nvSpPr>
            <p:spPr bwMode="auto">
              <a:xfrm>
                <a:off x="5068768" y="5168035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Oval 60"/>
              <p:cNvSpPr>
                <a:spLocks noChangeArrowheads="1"/>
              </p:cNvSpPr>
              <p:nvPr/>
            </p:nvSpPr>
            <p:spPr bwMode="auto">
              <a:xfrm>
                <a:off x="5837646" y="5003123"/>
                <a:ext cx="188913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Oval 61"/>
              <p:cNvSpPr>
                <a:spLocks noChangeArrowheads="1"/>
              </p:cNvSpPr>
              <p:nvPr/>
            </p:nvSpPr>
            <p:spPr bwMode="auto">
              <a:xfrm>
                <a:off x="5595647" y="5596689"/>
                <a:ext cx="190500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Oval 62"/>
              <p:cNvSpPr>
                <a:spLocks noChangeArrowheads="1"/>
              </p:cNvSpPr>
              <p:nvPr/>
            </p:nvSpPr>
            <p:spPr bwMode="auto">
              <a:xfrm>
                <a:off x="6092534" y="5172985"/>
                <a:ext cx="188913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Oval 63"/>
              <p:cNvSpPr>
                <a:spLocks noChangeArrowheads="1"/>
              </p:cNvSpPr>
              <p:nvPr/>
            </p:nvSpPr>
            <p:spPr bwMode="auto">
              <a:xfrm>
                <a:off x="5971896" y="5596689"/>
                <a:ext cx="190500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Oval 64"/>
              <p:cNvSpPr>
                <a:spLocks noChangeArrowheads="1"/>
              </p:cNvSpPr>
              <p:nvPr/>
            </p:nvSpPr>
            <p:spPr bwMode="auto">
              <a:xfrm>
                <a:off x="5640097" y="4868185"/>
                <a:ext cx="184150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Oval 65"/>
              <p:cNvSpPr>
                <a:spLocks noChangeArrowheads="1"/>
              </p:cNvSpPr>
              <p:nvPr/>
            </p:nvSpPr>
            <p:spPr bwMode="auto">
              <a:xfrm>
                <a:off x="5453471" y="5168064"/>
                <a:ext cx="190500" cy="20796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Oval 66"/>
              <p:cNvSpPr>
                <a:spLocks noChangeArrowheads="1"/>
              </p:cNvSpPr>
              <p:nvPr/>
            </p:nvSpPr>
            <p:spPr bwMode="auto">
              <a:xfrm>
                <a:off x="5237857" y="4795002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Oval 80"/>
              <p:cNvSpPr>
                <a:spLocks noChangeArrowheads="1"/>
              </p:cNvSpPr>
              <p:nvPr/>
            </p:nvSpPr>
            <p:spPr bwMode="auto">
              <a:xfrm>
                <a:off x="4983233" y="5426016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Oval 81"/>
              <p:cNvSpPr>
                <a:spLocks noChangeArrowheads="1"/>
              </p:cNvSpPr>
              <p:nvPr/>
            </p:nvSpPr>
            <p:spPr bwMode="auto">
              <a:xfrm>
                <a:off x="4935946" y="4949510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Oval 82"/>
              <p:cNvSpPr>
                <a:spLocks noChangeArrowheads="1"/>
              </p:cNvSpPr>
              <p:nvPr/>
            </p:nvSpPr>
            <p:spPr bwMode="auto">
              <a:xfrm>
                <a:off x="5793124" y="6099926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Oval 83"/>
              <p:cNvSpPr>
                <a:spLocks noChangeArrowheads="1"/>
              </p:cNvSpPr>
              <p:nvPr/>
            </p:nvSpPr>
            <p:spPr bwMode="auto">
              <a:xfrm>
                <a:off x="5304246" y="5707973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Oval 84"/>
              <p:cNvSpPr>
                <a:spLocks noChangeArrowheads="1"/>
              </p:cNvSpPr>
              <p:nvPr/>
            </p:nvSpPr>
            <p:spPr bwMode="auto">
              <a:xfrm>
                <a:off x="5697080" y="5333259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Oval 85"/>
              <p:cNvSpPr>
                <a:spLocks noChangeArrowheads="1"/>
              </p:cNvSpPr>
              <p:nvPr/>
            </p:nvSpPr>
            <p:spPr bwMode="auto">
              <a:xfrm>
                <a:off x="5426483" y="5353684"/>
                <a:ext cx="192088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Oval 86"/>
              <p:cNvSpPr>
                <a:spLocks noChangeArrowheads="1"/>
              </p:cNvSpPr>
              <p:nvPr/>
            </p:nvSpPr>
            <p:spPr bwMode="auto">
              <a:xfrm>
                <a:off x="5174959" y="5545094"/>
                <a:ext cx="192088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Oval 87"/>
              <p:cNvSpPr>
                <a:spLocks noChangeArrowheads="1"/>
              </p:cNvSpPr>
              <p:nvPr/>
            </p:nvSpPr>
            <p:spPr bwMode="auto">
              <a:xfrm>
                <a:off x="5242333" y="5003123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5516099" y="2691825"/>
            <a:ext cx="1875301" cy="1639286"/>
            <a:chOff x="6865509" y="3916203"/>
            <a:chExt cx="1875301" cy="1639286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609" y="3916203"/>
              <a:ext cx="1739201" cy="149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Freeform 79"/>
            <p:cNvSpPr>
              <a:spLocks/>
            </p:cNvSpPr>
            <p:nvPr/>
          </p:nvSpPr>
          <p:spPr bwMode="auto">
            <a:xfrm flipV="1">
              <a:off x="6865509" y="4659980"/>
              <a:ext cx="23812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67"/>
            <p:cNvSpPr>
              <a:spLocks/>
            </p:cNvSpPr>
            <p:nvPr/>
          </p:nvSpPr>
          <p:spPr bwMode="auto">
            <a:xfrm flipV="1">
              <a:off x="7238400" y="5098289"/>
              <a:ext cx="239713" cy="254000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68"/>
            <p:cNvSpPr>
              <a:spLocks/>
            </p:cNvSpPr>
            <p:nvPr/>
          </p:nvSpPr>
          <p:spPr bwMode="auto">
            <a:xfrm flipV="1">
              <a:off x="8294087" y="5304664"/>
              <a:ext cx="239713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69"/>
            <p:cNvSpPr>
              <a:spLocks/>
            </p:cNvSpPr>
            <p:nvPr/>
          </p:nvSpPr>
          <p:spPr bwMode="auto">
            <a:xfrm flipV="1">
              <a:off x="7710776" y="5272755"/>
              <a:ext cx="239713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70"/>
            <p:cNvSpPr>
              <a:spLocks/>
            </p:cNvSpPr>
            <p:nvPr/>
          </p:nvSpPr>
          <p:spPr bwMode="auto">
            <a:xfrm flipV="1">
              <a:off x="7343175" y="4559967"/>
              <a:ext cx="239713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71"/>
            <p:cNvSpPr>
              <a:spLocks/>
            </p:cNvSpPr>
            <p:nvPr/>
          </p:nvSpPr>
          <p:spPr bwMode="auto">
            <a:xfrm flipV="1">
              <a:off x="8317900" y="4633946"/>
              <a:ext cx="244475" cy="257175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72"/>
            <p:cNvSpPr>
              <a:spLocks/>
            </p:cNvSpPr>
            <p:nvPr/>
          </p:nvSpPr>
          <p:spPr bwMode="auto">
            <a:xfrm flipV="1">
              <a:off x="7524150" y="4374230"/>
              <a:ext cx="242888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73"/>
            <p:cNvSpPr>
              <a:spLocks/>
            </p:cNvSpPr>
            <p:nvPr/>
          </p:nvSpPr>
          <p:spPr bwMode="auto">
            <a:xfrm flipV="1">
              <a:off x="7514625" y="5088605"/>
              <a:ext cx="239713" cy="250825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74"/>
            <p:cNvSpPr>
              <a:spLocks/>
            </p:cNvSpPr>
            <p:nvPr/>
          </p:nvSpPr>
          <p:spPr bwMode="auto">
            <a:xfrm flipV="1">
              <a:off x="7789262" y="4663155"/>
              <a:ext cx="239713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75"/>
            <p:cNvSpPr>
              <a:spLocks/>
            </p:cNvSpPr>
            <p:nvPr/>
          </p:nvSpPr>
          <p:spPr bwMode="auto">
            <a:xfrm flipV="1">
              <a:off x="7167851" y="4429792"/>
              <a:ext cx="238125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76"/>
            <p:cNvSpPr>
              <a:spLocks/>
            </p:cNvSpPr>
            <p:nvPr/>
          </p:nvSpPr>
          <p:spPr bwMode="auto">
            <a:xfrm flipV="1">
              <a:off x="7381275" y="4031489"/>
              <a:ext cx="241300" cy="252413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 flipV="1">
              <a:off x="8079076" y="3993230"/>
              <a:ext cx="241300" cy="25717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 flipV="1">
              <a:off x="7371750" y="4850480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 flipV="1">
              <a:off x="8463251" y="4282155"/>
              <a:ext cx="23812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88"/>
            <p:cNvSpPr>
              <a:spLocks/>
            </p:cNvSpPr>
            <p:nvPr/>
          </p:nvSpPr>
          <p:spPr bwMode="auto">
            <a:xfrm flipV="1">
              <a:off x="7862287" y="4107689"/>
              <a:ext cx="239713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89"/>
            <p:cNvSpPr>
              <a:spLocks/>
            </p:cNvSpPr>
            <p:nvPr/>
          </p:nvSpPr>
          <p:spPr bwMode="auto">
            <a:xfrm flipV="1">
              <a:off x="7852063" y="4391692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90"/>
            <p:cNvSpPr>
              <a:spLocks/>
            </p:cNvSpPr>
            <p:nvPr/>
          </p:nvSpPr>
          <p:spPr bwMode="auto">
            <a:xfrm flipV="1">
              <a:off x="7943250" y="4871117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91"/>
            <p:cNvSpPr>
              <a:spLocks/>
            </p:cNvSpPr>
            <p:nvPr/>
          </p:nvSpPr>
          <p:spPr bwMode="auto">
            <a:xfrm flipV="1">
              <a:off x="7786976" y="4975892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92"/>
            <p:cNvSpPr>
              <a:spLocks/>
            </p:cNvSpPr>
            <p:nvPr/>
          </p:nvSpPr>
          <p:spPr bwMode="auto">
            <a:xfrm flipV="1">
              <a:off x="8229000" y="4336289"/>
              <a:ext cx="241300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93"/>
            <p:cNvSpPr>
              <a:spLocks/>
            </p:cNvSpPr>
            <p:nvPr/>
          </p:nvSpPr>
          <p:spPr bwMode="auto">
            <a:xfrm flipV="1">
              <a:off x="8311550" y="4871117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94"/>
            <p:cNvSpPr>
              <a:spLocks/>
            </p:cNvSpPr>
            <p:nvPr/>
          </p:nvSpPr>
          <p:spPr bwMode="auto">
            <a:xfrm flipV="1">
              <a:off x="8127400" y="5022089"/>
              <a:ext cx="239713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88"/>
            <p:cNvSpPr>
              <a:spLocks/>
            </p:cNvSpPr>
            <p:nvPr/>
          </p:nvSpPr>
          <p:spPr bwMode="auto">
            <a:xfrm flipV="1">
              <a:off x="7735946" y="4492211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94748" y="3303013"/>
            <a:ext cx="1739201" cy="1674812"/>
            <a:chOff x="4480009" y="1577022"/>
            <a:chExt cx="1739201" cy="1674812"/>
          </a:xfrm>
        </p:grpSpPr>
        <p:pic>
          <p:nvPicPr>
            <p:cNvPr id="16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009" y="1600833"/>
              <a:ext cx="1739201" cy="149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Freeform 67"/>
            <p:cNvSpPr>
              <a:spLocks/>
            </p:cNvSpPr>
            <p:nvPr/>
          </p:nvSpPr>
          <p:spPr bwMode="auto">
            <a:xfrm flipV="1">
              <a:off x="4709028" y="2997834"/>
              <a:ext cx="239713" cy="254000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68"/>
            <p:cNvSpPr>
              <a:spLocks/>
            </p:cNvSpPr>
            <p:nvPr/>
          </p:nvSpPr>
          <p:spPr bwMode="auto">
            <a:xfrm flipV="1">
              <a:off x="5764715" y="2739072"/>
              <a:ext cx="239713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69"/>
            <p:cNvSpPr>
              <a:spLocks/>
            </p:cNvSpPr>
            <p:nvPr/>
          </p:nvSpPr>
          <p:spPr bwMode="auto">
            <a:xfrm flipV="1">
              <a:off x="5304340" y="2856547"/>
              <a:ext cx="239713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70"/>
            <p:cNvSpPr>
              <a:spLocks/>
            </p:cNvSpPr>
            <p:nvPr/>
          </p:nvSpPr>
          <p:spPr bwMode="auto">
            <a:xfrm flipV="1">
              <a:off x="4959853" y="2143759"/>
              <a:ext cx="239713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71"/>
            <p:cNvSpPr>
              <a:spLocks/>
            </p:cNvSpPr>
            <p:nvPr/>
          </p:nvSpPr>
          <p:spPr bwMode="auto">
            <a:xfrm flipV="1">
              <a:off x="5542465" y="2270759"/>
              <a:ext cx="244475" cy="257175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72"/>
            <p:cNvSpPr>
              <a:spLocks/>
            </p:cNvSpPr>
            <p:nvPr/>
          </p:nvSpPr>
          <p:spPr bwMode="auto">
            <a:xfrm flipV="1">
              <a:off x="4994778" y="1958022"/>
              <a:ext cx="242888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73"/>
            <p:cNvSpPr>
              <a:spLocks/>
            </p:cNvSpPr>
            <p:nvPr/>
          </p:nvSpPr>
          <p:spPr bwMode="auto">
            <a:xfrm flipV="1">
              <a:off x="4985253" y="2672397"/>
              <a:ext cx="239713" cy="250825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74"/>
            <p:cNvSpPr>
              <a:spLocks/>
            </p:cNvSpPr>
            <p:nvPr/>
          </p:nvSpPr>
          <p:spPr bwMode="auto">
            <a:xfrm flipV="1">
              <a:off x="5075740" y="2246947"/>
              <a:ext cx="239713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75"/>
            <p:cNvSpPr>
              <a:spLocks/>
            </p:cNvSpPr>
            <p:nvPr/>
          </p:nvSpPr>
          <p:spPr bwMode="auto">
            <a:xfrm flipV="1">
              <a:off x="4518528" y="2013584"/>
              <a:ext cx="238125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76"/>
            <p:cNvSpPr>
              <a:spLocks/>
            </p:cNvSpPr>
            <p:nvPr/>
          </p:nvSpPr>
          <p:spPr bwMode="auto">
            <a:xfrm flipV="1">
              <a:off x="4851903" y="1791334"/>
              <a:ext cx="241300" cy="252413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77"/>
            <p:cNvSpPr>
              <a:spLocks/>
            </p:cNvSpPr>
            <p:nvPr/>
          </p:nvSpPr>
          <p:spPr bwMode="auto">
            <a:xfrm flipV="1">
              <a:off x="5439278" y="1577022"/>
              <a:ext cx="241300" cy="25717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78"/>
            <p:cNvSpPr>
              <a:spLocks/>
            </p:cNvSpPr>
            <p:nvPr/>
          </p:nvSpPr>
          <p:spPr bwMode="auto">
            <a:xfrm flipV="1">
              <a:off x="4842378" y="2434272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88"/>
            <p:cNvSpPr>
              <a:spLocks/>
            </p:cNvSpPr>
            <p:nvPr/>
          </p:nvSpPr>
          <p:spPr bwMode="auto">
            <a:xfrm flipV="1">
              <a:off x="5332915" y="2204084"/>
              <a:ext cx="239713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89"/>
            <p:cNvSpPr>
              <a:spLocks/>
            </p:cNvSpPr>
            <p:nvPr/>
          </p:nvSpPr>
          <p:spPr bwMode="auto">
            <a:xfrm flipV="1">
              <a:off x="5250365" y="1975484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90"/>
            <p:cNvSpPr>
              <a:spLocks/>
            </p:cNvSpPr>
            <p:nvPr/>
          </p:nvSpPr>
          <p:spPr bwMode="auto">
            <a:xfrm flipV="1">
              <a:off x="5413878" y="2454909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91"/>
            <p:cNvSpPr>
              <a:spLocks/>
            </p:cNvSpPr>
            <p:nvPr/>
          </p:nvSpPr>
          <p:spPr bwMode="auto">
            <a:xfrm flipV="1">
              <a:off x="5271003" y="2559684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92"/>
            <p:cNvSpPr>
              <a:spLocks/>
            </p:cNvSpPr>
            <p:nvPr/>
          </p:nvSpPr>
          <p:spPr bwMode="auto">
            <a:xfrm flipV="1">
              <a:off x="5577219" y="2058034"/>
              <a:ext cx="241300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93"/>
            <p:cNvSpPr>
              <a:spLocks/>
            </p:cNvSpPr>
            <p:nvPr/>
          </p:nvSpPr>
          <p:spPr bwMode="auto">
            <a:xfrm flipV="1">
              <a:off x="5782178" y="2454909"/>
              <a:ext cx="239713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94"/>
            <p:cNvSpPr>
              <a:spLocks/>
            </p:cNvSpPr>
            <p:nvPr/>
          </p:nvSpPr>
          <p:spPr bwMode="auto">
            <a:xfrm flipV="1">
              <a:off x="5598028" y="2808922"/>
              <a:ext cx="239713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88"/>
            <p:cNvSpPr>
              <a:spLocks/>
            </p:cNvSpPr>
            <p:nvPr/>
          </p:nvSpPr>
          <p:spPr bwMode="auto">
            <a:xfrm flipV="1">
              <a:off x="5148133" y="2193926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8229600" cy="1143000"/>
          </a:xfrm>
        </p:spPr>
        <p:txBody>
          <a:bodyPr/>
          <a:lstStyle/>
          <a:p>
            <a:r>
              <a:rPr lang="en-US" dirty="0" smtClean="0"/>
              <a:t>Gaussian mixtures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9</a:t>
            </a:fld>
            <a:endParaRPr lang="en-US"/>
          </a:p>
        </p:txBody>
      </p:sp>
      <p:grpSp>
        <p:nvGrpSpPr>
          <p:cNvPr id="108" name="Group 112"/>
          <p:cNvGrpSpPr>
            <a:grpSpLocks/>
          </p:cNvGrpSpPr>
          <p:nvPr/>
        </p:nvGrpSpPr>
        <p:grpSpPr bwMode="auto">
          <a:xfrm>
            <a:off x="6881990" y="1751072"/>
            <a:ext cx="584201" cy="584201"/>
            <a:chOff x="5037" y="1078"/>
            <a:chExt cx="368" cy="368"/>
          </a:xfrm>
          <a:scene3d>
            <a:camera prst="orthographicFront">
              <a:rot lat="2069638" lon="18384616" rev="19007509"/>
            </a:camera>
            <a:lightRig rig="threePt" dir="t"/>
          </a:scene3d>
        </p:grpSpPr>
        <p:sp>
          <p:nvSpPr>
            <p:cNvPr id="109" name="Oval 104"/>
            <p:cNvSpPr>
              <a:spLocks noChangeArrowheads="1"/>
            </p:cNvSpPr>
            <p:nvPr/>
          </p:nvSpPr>
          <p:spPr bwMode="auto">
            <a:xfrm>
              <a:off x="5037" y="1134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 flipV="1">
              <a:off x="5037" y="1278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 Box 110"/>
            <p:cNvSpPr txBox="1">
              <a:spLocks noChangeArrowheads="1"/>
            </p:cNvSpPr>
            <p:nvPr/>
          </p:nvSpPr>
          <p:spPr bwMode="auto">
            <a:xfrm>
              <a:off x="5166" y="1078"/>
              <a:ext cx="2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b="1" dirty="0"/>
                <a:t>y</a:t>
              </a:r>
              <a:endParaRPr lang="en-US" altLang="en-US" sz="3200" b="1" baseline="-25000" dirty="0"/>
            </a:p>
          </p:txBody>
        </p:sp>
      </p:grpSp>
      <p:sp>
        <p:nvSpPr>
          <p:cNvPr id="157" name="Text Box 17"/>
          <p:cNvSpPr txBox="1">
            <a:spLocks noChangeArrowheads="1"/>
          </p:cNvSpPr>
          <p:nvPr/>
        </p:nvSpPr>
        <p:spPr bwMode="auto">
          <a:xfrm>
            <a:off x="2895600" y="1244025"/>
            <a:ext cx="790575" cy="58477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2069638" lon="18384616" rev="1900750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32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3200" b="1" baseline="-25000" dirty="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58" name="Text Box 46"/>
          <p:cNvSpPr txBox="1">
            <a:spLocks noChangeArrowheads="1"/>
          </p:cNvSpPr>
          <p:nvPr/>
        </p:nvSpPr>
        <p:spPr bwMode="auto">
          <a:xfrm>
            <a:off x="5334000" y="5968425"/>
            <a:ext cx="790575" cy="58477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2069638" lon="18384616" rev="1900750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32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3200" b="1" baseline="-25000" dirty="0">
                <a:solidFill>
                  <a:srgbClr val="000000"/>
                </a:solidFill>
                <a:latin typeface="Arial" pitchFamily="34" charset="0"/>
              </a:rPr>
              <a:t>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58674" y="3377625"/>
            <a:ext cx="1739201" cy="1772284"/>
            <a:chOff x="1858674" y="3657600"/>
            <a:chExt cx="1739201" cy="1772284"/>
          </a:xfrm>
        </p:grpSpPr>
        <p:pic>
          <p:nvPicPr>
            <p:cNvPr id="16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674" y="3805237"/>
              <a:ext cx="1739201" cy="149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Oval 54"/>
            <p:cNvSpPr>
              <a:spLocks noChangeArrowheads="1"/>
            </p:cNvSpPr>
            <p:nvPr/>
          </p:nvSpPr>
          <p:spPr bwMode="auto">
            <a:xfrm>
              <a:off x="2562396" y="5220334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Oval 55"/>
            <p:cNvSpPr>
              <a:spLocks noChangeArrowheads="1"/>
            </p:cNvSpPr>
            <p:nvPr/>
          </p:nvSpPr>
          <p:spPr bwMode="auto">
            <a:xfrm>
              <a:off x="2408409" y="4983796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Oval 56"/>
            <p:cNvSpPr>
              <a:spLocks noChangeArrowheads="1"/>
            </p:cNvSpPr>
            <p:nvPr/>
          </p:nvSpPr>
          <p:spPr bwMode="auto">
            <a:xfrm>
              <a:off x="2889421" y="4942521"/>
              <a:ext cx="188913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Oval 57"/>
            <p:cNvSpPr>
              <a:spLocks noChangeArrowheads="1"/>
            </p:cNvSpPr>
            <p:nvPr/>
          </p:nvSpPr>
          <p:spPr bwMode="auto">
            <a:xfrm>
              <a:off x="2043284" y="4929821"/>
              <a:ext cx="188913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Oval 58"/>
            <p:cNvSpPr>
              <a:spLocks noChangeArrowheads="1"/>
            </p:cNvSpPr>
            <p:nvPr/>
          </p:nvSpPr>
          <p:spPr bwMode="auto">
            <a:xfrm>
              <a:off x="1933746" y="4580571"/>
              <a:ext cx="192088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Oval 59"/>
            <p:cNvSpPr>
              <a:spLocks noChangeArrowheads="1"/>
            </p:cNvSpPr>
            <p:nvPr/>
          </p:nvSpPr>
          <p:spPr bwMode="auto">
            <a:xfrm>
              <a:off x="2027409" y="4221796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Oval 60"/>
            <p:cNvSpPr>
              <a:spLocks noChangeArrowheads="1"/>
            </p:cNvSpPr>
            <p:nvPr/>
          </p:nvSpPr>
          <p:spPr bwMode="auto">
            <a:xfrm>
              <a:off x="3011487" y="4284662"/>
              <a:ext cx="188913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Oval 61"/>
            <p:cNvSpPr>
              <a:spLocks noChangeArrowheads="1"/>
            </p:cNvSpPr>
            <p:nvPr/>
          </p:nvSpPr>
          <p:spPr bwMode="auto">
            <a:xfrm>
              <a:off x="2814809" y="4636134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Oval 62"/>
            <p:cNvSpPr>
              <a:spLocks noChangeArrowheads="1"/>
            </p:cNvSpPr>
            <p:nvPr/>
          </p:nvSpPr>
          <p:spPr bwMode="auto">
            <a:xfrm>
              <a:off x="3186284" y="3924934"/>
              <a:ext cx="188913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Oval 63"/>
            <p:cNvSpPr>
              <a:spLocks noChangeArrowheads="1"/>
            </p:cNvSpPr>
            <p:nvPr/>
          </p:nvSpPr>
          <p:spPr bwMode="auto">
            <a:xfrm>
              <a:off x="3308521" y="4520246"/>
              <a:ext cx="190500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Oval 64"/>
            <p:cNvSpPr>
              <a:spLocks noChangeArrowheads="1"/>
            </p:cNvSpPr>
            <p:nvPr/>
          </p:nvSpPr>
          <p:spPr bwMode="auto">
            <a:xfrm>
              <a:off x="3025946" y="3742371"/>
              <a:ext cx="184150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Oval 65"/>
            <p:cNvSpPr>
              <a:spLocks noChangeArrowheads="1"/>
            </p:cNvSpPr>
            <p:nvPr/>
          </p:nvSpPr>
          <p:spPr bwMode="auto">
            <a:xfrm>
              <a:off x="2933700" y="3657600"/>
              <a:ext cx="190500" cy="207963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Oval 66"/>
            <p:cNvSpPr>
              <a:spLocks noChangeArrowheads="1"/>
            </p:cNvSpPr>
            <p:nvPr/>
          </p:nvSpPr>
          <p:spPr bwMode="auto">
            <a:xfrm>
              <a:off x="2530646" y="3861434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80"/>
            <p:cNvSpPr>
              <a:spLocks noChangeArrowheads="1"/>
            </p:cNvSpPr>
            <p:nvPr/>
          </p:nvSpPr>
          <p:spPr bwMode="auto">
            <a:xfrm>
              <a:off x="2232196" y="4409121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Oval 81"/>
            <p:cNvSpPr>
              <a:spLocks noChangeArrowheads="1"/>
            </p:cNvSpPr>
            <p:nvPr/>
          </p:nvSpPr>
          <p:spPr bwMode="auto">
            <a:xfrm>
              <a:off x="2068684" y="3888421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Oval 82"/>
            <p:cNvSpPr>
              <a:spLocks noChangeArrowheads="1"/>
            </p:cNvSpPr>
            <p:nvPr/>
          </p:nvSpPr>
          <p:spPr bwMode="auto">
            <a:xfrm>
              <a:off x="3091034" y="4931409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Oval 83"/>
            <p:cNvSpPr>
              <a:spLocks noChangeArrowheads="1"/>
            </p:cNvSpPr>
            <p:nvPr/>
          </p:nvSpPr>
          <p:spPr bwMode="auto">
            <a:xfrm>
              <a:off x="2436984" y="4555171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Oval 84"/>
            <p:cNvSpPr>
              <a:spLocks noChangeArrowheads="1"/>
            </p:cNvSpPr>
            <p:nvPr/>
          </p:nvSpPr>
          <p:spPr bwMode="auto">
            <a:xfrm>
              <a:off x="2600496" y="4343400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85"/>
            <p:cNvSpPr>
              <a:spLocks noChangeArrowheads="1"/>
            </p:cNvSpPr>
            <p:nvPr/>
          </p:nvSpPr>
          <p:spPr bwMode="auto">
            <a:xfrm>
              <a:off x="2678112" y="4617084"/>
              <a:ext cx="192088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Oval 86"/>
            <p:cNvSpPr>
              <a:spLocks noChangeArrowheads="1"/>
            </p:cNvSpPr>
            <p:nvPr/>
          </p:nvSpPr>
          <p:spPr bwMode="auto">
            <a:xfrm>
              <a:off x="2232196" y="4742496"/>
              <a:ext cx="192088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Oval 87"/>
            <p:cNvSpPr>
              <a:spLocks noChangeArrowheads="1"/>
            </p:cNvSpPr>
            <p:nvPr/>
          </p:nvSpPr>
          <p:spPr bwMode="auto">
            <a:xfrm>
              <a:off x="2375071" y="4221796"/>
              <a:ext cx="192088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Oval 84"/>
            <p:cNvSpPr>
              <a:spLocks noChangeArrowheads="1"/>
            </p:cNvSpPr>
            <p:nvPr/>
          </p:nvSpPr>
          <p:spPr bwMode="auto">
            <a:xfrm>
              <a:off x="2551763" y="4343400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01312" y="1990838"/>
            <a:ext cx="1739201" cy="1617608"/>
            <a:chOff x="1707433" y="674038"/>
            <a:chExt cx="1739201" cy="1617608"/>
          </a:xfrm>
        </p:grpSpPr>
        <p:sp>
          <p:nvSpPr>
            <p:cNvPr id="216" name="Oval 58"/>
            <p:cNvSpPr>
              <a:spLocks noChangeArrowheads="1"/>
            </p:cNvSpPr>
            <p:nvPr/>
          </p:nvSpPr>
          <p:spPr bwMode="auto">
            <a:xfrm>
              <a:off x="2696149" y="2078921"/>
              <a:ext cx="192088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  <a:scene3d>
              <a:camera prst="orthographicFront">
                <a:rot lat="2069638" lon="18384616" rev="19007509"/>
              </a:camera>
              <a:lightRig rig="threePt" dir="t"/>
            </a:scene3d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707433" y="674038"/>
              <a:ext cx="1739201" cy="1546646"/>
              <a:chOff x="1707433" y="674038"/>
              <a:chExt cx="1739201" cy="1546646"/>
            </a:xfrm>
          </p:grpSpPr>
          <p:pic>
            <p:nvPicPr>
              <p:cNvPr id="161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7433" y="674038"/>
                <a:ext cx="1739201" cy="1495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2" name="Oval 54"/>
              <p:cNvSpPr>
                <a:spLocks noChangeArrowheads="1"/>
              </p:cNvSpPr>
              <p:nvPr/>
            </p:nvSpPr>
            <p:spPr bwMode="auto">
              <a:xfrm>
                <a:off x="2348862" y="2011134"/>
                <a:ext cx="190500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Oval 55"/>
              <p:cNvSpPr>
                <a:spLocks noChangeArrowheads="1"/>
              </p:cNvSpPr>
              <p:nvPr/>
            </p:nvSpPr>
            <p:spPr bwMode="auto">
              <a:xfrm>
                <a:off x="2234562" y="1633309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Oval 56"/>
              <p:cNvSpPr>
                <a:spLocks noChangeArrowheads="1"/>
              </p:cNvSpPr>
              <p:nvPr/>
            </p:nvSpPr>
            <p:spPr bwMode="auto">
              <a:xfrm>
                <a:off x="2539362" y="1592034"/>
                <a:ext cx="188913" cy="21272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Oval 57"/>
              <p:cNvSpPr>
                <a:spLocks noChangeArrowheads="1"/>
              </p:cNvSpPr>
              <p:nvPr/>
            </p:nvSpPr>
            <p:spPr bwMode="auto">
              <a:xfrm>
                <a:off x="2045649" y="1858734"/>
                <a:ext cx="188913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Oval 59"/>
              <p:cNvSpPr>
                <a:spLocks noChangeArrowheads="1"/>
              </p:cNvSpPr>
              <p:nvPr/>
            </p:nvSpPr>
            <p:spPr bwMode="auto">
              <a:xfrm>
                <a:off x="2194874" y="871309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Oval 60"/>
              <p:cNvSpPr>
                <a:spLocks noChangeArrowheads="1"/>
              </p:cNvSpPr>
              <p:nvPr/>
            </p:nvSpPr>
            <p:spPr bwMode="auto">
              <a:xfrm>
                <a:off x="2661428" y="934175"/>
                <a:ext cx="188913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Oval 61"/>
              <p:cNvSpPr>
                <a:spLocks noChangeArrowheads="1"/>
              </p:cNvSpPr>
              <p:nvPr/>
            </p:nvSpPr>
            <p:spPr bwMode="auto">
              <a:xfrm>
                <a:off x="2464750" y="1285647"/>
                <a:ext cx="190500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Oval 62"/>
              <p:cNvSpPr>
                <a:spLocks noChangeArrowheads="1"/>
              </p:cNvSpPr>
              <p:nvPr/>
            </p:nvSpPr>
            <p:spPr bwMode="auto">
              <a:xfrm>
                <a:off x="2996562" y="790346"/>
                <a:ext cx="188913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Oval 63"/>
              <p:cNvSpPr>
                <a:spLocks noChangeArrowheads="1"/>
              </p:cNvSpPr>
              <p:nvPr/>
            </p:nvSpPr>
            <p:spPr bwMode="auto">
              <a:xfrm>
                <a:off x="2958462" y="1782534"/>
                <a:ext cx="190500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Oval 64"/>
              <p:cNvSpPr>
                <a:spLocks noChangeArrowheads="1"/>
              </p:cNvSpPr>
              <p:nvPr/>
            </p:nvSpPr>
            <p:spPr bwMode="auto">
              <a:xfrm>
                <a:off x="2812412" y="714146"/>
                <a:ext cx="184150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Oval 65"/>
              <p:cNvSpPr>
                <a:spLocks noChangeArrowheads="1"/>
              </p:cNvSpPr>
              <p:nvPr/>
            </p:nvSpPr>
            <p:spPr bwMode="auto">
              <a:xfrm>
                <a:off x="2577462" y="1022121"/>
                <a:ext cx="190500" cy="20796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Oval 66"/>
              <p:cNvSpPr>
                <a:spLocks noChangeArrowheads="1"/>
              </p:cNvSpPr>
              <p:nvPr/>
            </p:nvSpPr>
            <p:spPr bwMode="auto">
              <a:xfrm>
                <a:off x="2271074" y="715734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Oval 80"/>
              <p:cNvSpPr>
                <a:spLocks noChangeArrowheads="1"/>
              </p:cNvSpPr>
              <p:nvPr/>
            </p:nvSpPr>
            <p:spPr bwMode="auto">
              <a:xfrm>
                <a:off x="1882137" y="1058634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Oval 81"/>
              <p:cNvSpPr>
                <a:spLocks noChangeArrowheads="1"/>
              </p:cNvSpPr>
              <p:nvPr/>
            </p:nvSpPr>
            <p:spPr bwMode="auto">
              <a:xfrm>
                <a:off x="1966274" y="791934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Oval 82"/>
              <p:cNvSpPr>
                <a:spLocks noChangeArrowheads="1"/>
              </p:cNvSpPr>
              <p:nvPr/>
            </p:nvSpPr>
            <p:spPr bwMode="auto">
              <a:xfrm>
                <a:off x="2740975" y="1580922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Oval 83"/>
              <p:cNvSpPr>
                <a:spLocks noChangeArrowheads="1"/>
              </p:cNvSpPr>
              <p:nvPr/>
            </p:nvSpPr>
            <p:spPr bwMode="auto">
              <a:xfrm>
                <a:off x="2086925" y="1204684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Oval 84"/>
              <p:cNvSpPr>
                <a:spLocks noChangeArrowheads="1"/>
              </p:cNvSpPr>
              <p:nvPr/>
            </p:nvSpPr>
            <p:spPr bwMode="auto">
              <a:xfrm>
                <a:off x="2423474" y="1249134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Oval 85"/>
              <p:cNvSpPr>
                <a:spLocks noChangeArrowheads="1"/>
              </p:cNvSpPr>
              <p:nvPr/>
            </p:nvSpPr>
            <p:spPr bwMode="auto">
              <a:xfrm>
                <a:off x="2652074" y="1266597"/>
                <a:ext cx="192088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Oval 86"/>
              <p:cNvSpPr>
                <a:spLocks noChangeArrowheads="1"/>
              </p:cNvSpPr>
              <p:nvPr/>
            </p:nvSpPr>
            <p:spPr bwMode="auto">
              <a:xfrm>
                <a:off x="1882137" y="1392009"/>
                <a:ext cx="192088" cy="211138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Oval 87"/>
              <p:cNvSpPr>
                <a:spLocks noChangeArrowheads="1"/>
              </p:cNvSpPr>
              <p:nvPr/>
            </p:nvSpPr>
            <p:spPr bwMode="auto">
              <a:xfrm>
                <a:off x="2423474" y="1020534"/>
                <a:ext cx="192088" cy="209550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Oval 84"/>
              <p:cNvSpPr>
                <a:spLocks noChangeArrowheads="1"/>
              </p:cNvSpPr>
              <p:nvPr/>
            </p:nvSpPr>
            <p:spPr bwMode="auto">
              <a:xfrm>
                <a:off x="2424125" y="1276586"/>
                <a:ext cx="343837" cy="334498"/>
              </a:xfrm>
              <a:prstGeom prst="ellipse">
                <a:avLst/>
              </a:prstGeom>
              <a:solidFill>
                <a:srgbClr val="FF0000"/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  <a:scene3d>
                <a:camera prst="orthographicFront">
                  <a:rot lat="2069638" lon="18384616" rev="19007509"/>
                </a:camera>
                <a:lightRig rig="threePt" dir="t"/>
              </a:scene3d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59" name="Right Triangle 158"/>
          <p:cNvSpPr/>
          <p:nvPr/>
        </p:nvSpPr>
        <p:spPr>
          <a:xfrm flipV="1">
            <a:off x="7100" y="0"/>
            <a:ext cx="2124584" cy="1905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1000" y="4641909"/>
            <a:ext cx="6663690" cy="17837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381000" y="1091625"/>
            <a:ext cx="3671341" cy="35709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26689" y="1212175"/>
            <a:ext cx="3983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0066FF"/>
                </a:solidFill>
              </a:rPr>
              <a:t>k</a:t>
            </a:r>
            <a:r>
              <a:rPr lang="en-US" altLang="en-US" sz="2400" dirty="0">
                <a:solidFill>
                  <a:srgbClr val="0066FF"/>
                </a:solidFill>
                <a:latin typeface="Arial" pitchFamily="34" charset="0"/>
              </a:rPr>
              <a:t>(</a:t>
            </a:r>
            <a:r>
              <a:rPr lang="en-US" altLang="en-US" sz="2400" b="1" dirty="0" err="1">
                <a:solidFill>
                  <a:srgbClr val="0066FF"/>
                </a:solidFill>
              </a:rPr>
              <a:t>x</a:t>
            </a:r>
            <a:r>
              <a:rPr lang="en-US" altLang="en-US" sz="2400" baseline="30000" dirty="0" err="1">
                <a:solidFill>
                  <a:srgbClr val="0066FF"/>
                </a:solidFill>
                <a:latin typeface="Arial" pitchFamily="34" charset="0"/>
              </a:rPr>
              <a:t>k</a:t>
            </a:r>
            <a:r>
              <a:rPr lang="en-US" altLang="en-US" sz="2400" dirty="0">
                <a:solidFill>
                  <a:srgbClr val="0066FF"/>
                </a:solidFill>
                <a:latin typeface="Arial" pitchFamily="34" charset="0"/>
              </a:rPr>
              <a:t>, </a:t>
            </a:r>
            <a:r>
              <a:rPr lang="en-US" altLang="en-US" sz="2400" b="1" dirty="0">
                <a:solidFill>
                  <a:srgbClr val="0066FF"/>
                </a:solidFill>
                <a:latin typeface="Arial" pitchFamily="34" charset="0"/>
              </a:rPr>
              <a:t>x</a:t>
            </a:r>
            <a:r>
              <a:rPr lang="en-US" altLang="en-US" sz="2400" dirty="0">
                <a:solidFill>
                  <a:srgbClr val="0066FF"/>
                </a:solidFill>
                <a:latin typeface="Arial" pitchFamily="34" charset="0"/>
              </a:rPr>
              <a:t>) = </a:t>
            </a:r>
            <a:r>
              <a:rPr lang="en-US" sz="2400" dirty="0" err="1">
                <a:solidFill>
                  <a:srgbClr val="0066FF"/>
                </a:solidFill>
              </a:rPr>
              <a:t>exp</a:t>
            </a:r>
            <a:r>
              <a:rPr lang="en-US" sz="2400" dirty="0">
                <a:solidFill>
                  <a:srgbClr val="0066FF"/>
                </a:solidFill>
              </a:rPr>
              <a:t>(-</a:t>
            </a:r>
            <a:r>
              <a:rPr lang="en-US" altLang="en-US" sz="2400" dirty="0">
                <a:solidFill>
                  <a:srgbClr val="0066FF"/>
                </a:solidFill>
              </a:rPr>
              <a:t>ǁ</a:t>
            </a:r>
            <a:r>
              <a:rPr lang="en-US" altLang="en-US" sz="2400" b="1" dirty="0">
                <a:solidFill>
                  <a:srgbClr val="0066FF"/>
                </a:solidFill>
              </a:rPr>
              <a:t>x</a:t>
            </a:r>
            <a:r>
              <a:rPr lang="en-US" altLang="en-US" sz="2400" dirty="0">
                <a:solidFill>
                  <a:srgbClr val="0066FF"/>
                </a:solidFill>
              </a:rPr>
              <a:t>-</a:t>
            </a:r>
            <a:r>
              <a:rPr lang="en-US" altLang="en-US" sz="2400" b="1" dirty="0">
                <a:solidFill>
                  <a:srgbClr val="0066FF"/>
                </a:solidFill>
              </a:rPr>
              <a:t>x</a:t>
            </a:r>
            <a:r>
              <a:rPr lang="en-US" altLang="en-US" sz="2400" baseline="-25000" dirty="0">
                <a:solidFill>
                  <a:srgbClr val="0066FF"/>
                </a:solidFill>
              </a:rPr>
              <a:t>k</a:t>
            </a:r>
            <a:r>
              <a:rPr lang="en-US" altLang="en-US" sz="2400" dirty="0">
                <a:solidFill>
                  <a:srgbClr val="0066FF"/>
                </a:solidFill>
              </a:rPr>
              <a:t>ǁ</a:t>
            </a:r>
            <a:r>
              <a:rPr lang="en-US" altLang="en-US" sz="2400" baseline="30000" dirty="0">
                <a:solidFill>
                  <a:srgbClr val="0066FF"/>
                </a:solidFill>
              </a:rPr>
              <a:t>2</a:t>
            </a:r>
            <a:r>
              <a:rPr lang="en-US" altLang="en-US" sz="2400" dirty="0">
                <a:solidFill>
                  <a:srgbClr val="0066FF"/>
                </a:solidFill>
              </a:rPr>
              <a:t>/2</a:t>
            </a:r>
            <a:r>
              <a:rPr lang="en-US" altLang="en-US" sz="2400" dirty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2400" baseline="30000" dirty="0">
                <a:solidFill>
                  <a:srgbClr val="0066FF"/>
                </a:solidFill>
              </a:rPr>
              <a:t>2</a:t>
            </a:r>
            <a:r>
              <a:rPr lang="en-US" altLang="en-US" sz="2400" dirty="0">
                <a:solidFill>
                  <a:srgbClr val="0066FF"/>
                </a:solidFill>
              </a:rPr>
              <a:t>)      </a:t>
            </a:r>
            <a:endParaRPr lang="en-US" altLang="en-US" sz="2400" dirty="0" smtClean="0">
              <a:solidFill>
                <a:srgbClr val="0066FF"/>
              </a:solidFill>
            </a:endParaRPr>
          </a:p>
          <a:p>
            <a:r>
              <a:rPr lang="en-US" altLang="en-US" sz="2400" dirty="0" smtClean="0">
                <a:solidFill>
                  <a:srgbClr val="0066FF"/>
                </a:solidFill>
              </a:rPr>
              <a:t>Gaussian </a:t>
            </a:r>
            <a:r>
              <a:rPr lang="en-US" altLang="en-US" sz="2400" dirty="0">
                <a:solidFill>
                  <a:srgbClr val="0066FF"/>
                </a:solidFill>
              </a:rPr>
              <a:t>kernel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02971" y="5886271"/>
            <a:ext cx="46019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Gaussian classifier: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c</a:t>
            </a:r>
            <a:r>
              <a:rPr lang="en-US" sz="2000" dirty="0" smtClean="0"/>
              <a:t> = 2 (one per class)</a:t>
            </a:r>
          </a:p>
          <a:p>
            <a:r>
              <a:rPr lang="en-US" sz="2000" dirty="0" err="1" smtClean="0"/>
              <a:t>Parzen</a:t>
            </a:r>
            <a:r>
              <a:rPr lang="en-US" sz="2000" dirty="0" smtClean="0"/>
              <a:t> windows: </a:t>
            </a:r>
            <a:r>
              <a:rPr lang="en-US" sz="2000" dirty="0" err="1"/>
              <a:t>N</a:t>
            </a:r>
            <a:r>
              <a:rPr lang="en-US" sz="2000" baseline="-25000" dirty="0" err="1"/>
              <a:t>c</a:t>
            </a:r>
            <a:r>
              <a:rPr lang="en-US" sz="2000" dirty="0"/>
              <a:t> = </a:t>
            </a:r>
            <a:r>
              <a:rPr lang="en-US" sz="2000" dirty="0" smtClean="0"/>
              <a:t>N </a:t>
            </a:r>
            <a:r>
              <a:rPr lang="en-US" sz="2000" dirty="0"/>
              <a:t>(one per </a:t>
            </a:r>
            <a:r>
              <a:rPr lang="en-US" sz="2000" dirty="0" smtClean="0"/>
              <a:t>example)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80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37304</TotalTime>
  <Words>1345</Words>
  <Application>Microsoft Office PowerPoint</Application>
  <PresentationFormat>On-screen Show (4:3)</PresentationFormat>
  <Paragraphs>389</Paragraphs>
  <Slides>29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Picture</vt:lpstr>
      <vt:lpstr>UCB - CS189 Introduction to Machine Learning Fall 2015 Lecture 15: Gaussian Processes</vt:lpstr>
      <vt:lpstr>PowerPoint Presentation</vt:lpstr>
      <vt:lpstr>PowerPoint Presentation</vt:lpstr>
      <vt:lpstr>             Data generating models      P(X, Y) = P(X)P(Y|X) = P(Y)P(X|Y) </vt:lpstr>
      <vt:lpstr>               Discriminative models f(x) = ( Sk ak [F(xk) )  F(x) ]</vt:lpstr>
      <vt:lpstr>Generative models </vt:lpstr>
      <vt:lpstr>Wrong assumptions  don’t really matter!</vt:lpstr>
      <vt:lpstr>Mixture models</vt:lpstr>
      <vt:lpstr>Gaussian mixtures</vt:lpstr>
      <vt:lpstr>How to “kernelize” PCA and LDA?</vt:lpstr>
      <vt:lpstr>S-1 for BIG data</vt:lpstr>
      <vt:lpstr>Parameter estimation</vt:lpstr>
      <vt:lpstr>Bayesian MAP  SRM</vt:lpstr>
      <vt:lpstr>Example: Ridge regression a.k.a. Gaussian processes</vt:lpstr>
      <vt:lpstr>Bayesian “learning”</vt:lpstr>
      <vt:lpstr>Generative model </vt:lpstr>
      <vt:lpstr>Linear Gaussian Processes</vt:lpstr>
      <vt:lpstr>Kernel Gaussian Processes</vt:lpstr>
      <vt:lpstr>Bootstrap</vt:lpstr>
      <vt:lpstr>Summary</vt:lpstr>
      <vt:lpstr>Thanks</vt:lpstr>
      <vt:lpstr>Thanks</vt:lpstr>
      <vt:lpstr>Generative models </vt:lpstr>
      <vt:lpstr>               Discriminative models f(x) = ( Sk ak [F(xk) )  F(x) ]</vt:lpstr>
      <vt:lpstr>Structural Risk Minimization</vt:lpstr>
      <vt:lpstr>Model selection /       hyper-parameter search</vt:lpstr>
      <vt:lpstr>Your turn to play…</vt:lpstr>
      <vt:lpstr>Drive safely!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CS189 Introduction to Machine Learning Fall 2015</dc:title>
  <dc:creator>Windows User</dc:creator>
  <cp:lastModifiedBy>Windows User</cp:lastModifiedBy>
  <cp:revision>629</cp:revision>
  <dcterms:created xsi:type="dcterms:W3CDTF">2015-08-27T16:47:59Z</dcterms:created>
  <dcterms:modified xsi:type="dcterms:W3CDTF">2015-10-15T19:05:41Z</dcterms:modified>
</cp:coreProperties>
</file>